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</p:sldMasterIdLst>
  <p:notesMasterIdLst>
    <p:notesMasterId r:id="rId45"/>
  </p:notesMasterIdLst>
  <p:handoutMasterIdLst>
    <p:handoutMasterId r:id="rId46"/>
  </p:handoutMasterIdLst>
  <p:sldIdLst>
    <p:sldId id="478" r:id="rId2"/>
    <p:sldId id="509" r:id="rId3"/>
    <p:sldId id="536" r:id="rId4"/>
    <p:sldId id="537" r:id="rId5"/>
    <p:sldId id="538" r:id="rId6"/>
    <p:sldId id="539" r:id="rId7"/>
    <p:sldId id="552" r:id="rId8"/>
    <p:sldId id="510" r:id="rId9"/>
    <p:sldId id="511" r:id="rId10"/>
    <p:sldId id="512" r:id="rId11"/>
    <p:sldId id="554" r:id="rId12"/>
    <p:sldId id="514" r:id="rId13"/>
    <p:sldId id="515" r:id="rId14"/>
    <p:sldId id="516" r:id="rId15"/>
    <p:sldId id="517" r:id="rId16"/>
    <p:sldId id="553" r:id="rId17"/>
    <p:sldId id="519" r:id="rId18"/>
    <p:sldId id="520" r:id="rId19"/>
    <p:sldId id="521" r:id="rId20"/>
    <p:sldId id="522" r:id="rId21"/>
    <p:sldId id="534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2" r:id="rId31"/>
    <p:sldId id="533" r:id="rId32"/>
    <p:sldId id="535" r:id="rId33"/>
    <p:sldId id="531" r:id="rId34"/>
    <p:sldId id="540" r:id="rId35"/>
    <p:sldId id="541" r:id="rId36"/>
    <p:sldId id="542" r:id="rId37"/>
    <p:sldId id="551" r:id="rId38"/>
    <p:sldId id="549" r:id="rId39"/>
    <p:sldId id="550" r:id="rId40"/>
    <p:sldId id="544" r:id="rId41"/>
    <p:sldId id="545" r:id="rId42"/>
    <p:sldId id="547" r:id="rId43"/>
    <p:sldId id="548" r:id="rId44"/>
  </p:sldIdLst>
  <p:sldSz cx="12192000" cy="6858000"/>
  <p:notesSz cx="6934200" cy="92202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2F80C2E-B9D0-B342-9970-A61E09ECD841}">
          <p14:sldIdLst>
            <p14:sldId id="478"/>
            <p14:sldId id="509"/>
            <p14:sldId id="536"/>
            <p14:sldId id="537"/>
            <p14:sldId id="538"/>
            <p14:sldId id="539"/>
            <p14:sldId id="552"/>
            <p14:sldId id="510"/>
            <p14:sldId id="511"/>
            <p14:sldId id="512"/>
            <p14:sldId id="554"/>
            <p14:sldId id="514"/>
            <p14:sldId id="515"/>
            <p14:sldId id="516"/>
            <p14:sldId id="517"/>
            <p14:sldId id="553"/>
            <p14:sldId id="519"/>
            <p14:sldId id="520"/>
            <p14:sldId id="521"/>
            <p14:sldId id="522"/>
            <p14:sldId id="534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2"/>
            <p14:sldId id="533"/>
            <p14:sldId id="535"/>
            <p14:sldId id="531"/>
            <p14:sldId id="540"/>
            <p14:sldId id="541"/>
            <p14:sldId id="542"/>
            <p14:sldId id="551"/>
            <p14:sldId id="549"/>
            <p14:sldId id="550"/>
            <p14:sldId id="544"/>
            <p14:sldId id="545"/>
            <p14:sldId id="547"/>
            <p14:sldId id="54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A4"/>
    <a:srgbClr val="1F497D"/>
    <a:srgbClr val="4F5981"/>
    <a:srgbClr val="4F81BD"/>
    <a:srgbClr val="000000"/>
    <a:srgbClr val="33CC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 autoAdjust="0"/>
    <p:restoredTop sz="93080" autoAdjust="0"/>
  </p:normalViewPr>
  <p:slideViewPr>
    <p:cSldViewPr>
      <p:cViewPr>
        <p:scale>
          <a:sx n="86" d="100"/>
          <a:sy n="86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fld id="{2A04D40B-C7D4-4764-B2B7-24F41802C39A}" type="datetimeFigureOut">
              <a:rPr lang="en-US" smtClean="0"/>
              <a:t>12/12/2016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fld id="{0E0133AF-78DA-4D09-96BC-46465F2356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3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>
              <a:defRPr sz="1200"/>
            </a:lvl1pPr>
          </a:lstStyle>
          <a:p>
            <a:pPr>
              <a:defRPr/>
            </a:pPr>
            <a:fld id="{BEEF5C2B-E5B0-4EB4-98D9-7700A4E318C4}" type="datetimeFigureOut">
              <a:rPr lang="en-US"/>
              <a:pPr>
                <a:defRPr/>
              </a:pPr>
              <a:t>12/12/2016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CA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2309" tIns="46154" rIns="92309" bIns="461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57590"/>
            <a:ext cx="3004820" cy="461010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r">
              <a:defRPr sz="1200"/>
            </a:lvl1pPr>
          </a:lstStyle>
          <a:p>
            <a:pPr>
              <a:defRPr/>
            </a:pPr>
            <a:fld id="{67A5EBDF-1065-43B9-9343-BDE85AADF9AB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10291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controls over to Trudy.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5EBDF-1065-43B9-9343-BDE85AADF9AB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019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Discuss how the “knob” for anxiety is not connected to anything…we do, however, have control of our attention and we can dial up our curiosity.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Say, “When we do this, our anxiety may go up or down but at least it can move.”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Reveal the quote and talk about how simply understanding that you have control of your attention can help activate your curiosity which can lower anxiety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97FC42-89DC-40B6-BADA-B061A15A92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1756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37EE08-4AFA-4E5D-A4EA-DD1E84DA9D6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 – negativity narrows our focus and limits our psychological responses to adversity; positivity broadens our view and allows us to see more options</a:t>
            </a:r>
          </a:p>
          <a:p>
            <a:pPr>
              <a:spcBef>
                <a:spcPct val="0"/>
              </a:spcBef>
            </a:pPr>
            <a:r>
              <a:rPr lang="en-US" smtClean="0"/>
              <a:t>2 – positivity has been shown to predict greater longevity by up to 10 years</a:t>
            </a:r>
          </a:p>
          <a:p>
            <a:pPr>
              <a:spcBef>
                <a:spcPct val="0"/>
              </a:spcBef>
            </a:pPr>
            <a:r>
              <a:rPr lang="en-US" smtClean="0"/>
              <a:t>3 – positivity creates an upward spiral; one meta analysis resulted in showing that positivity can predict success AND be a result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24EE9A-41F7-472B-8FC7-C8927FF4BD5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1- talk about fredrickson’s ‘open heart study’</a:t>
            </a:r>
          </a:p>
          <a:p>
            <a:pPr>
              <a:spcBef>
                <a:spcPct val="0"/>
              </a:spcBef>
            </a:pPr>
            <a:r>
              <a:rPr lang="en-US" smtClean="0"/>
              <a:t>2 – discuss online gratitude intervention (seligman) – with oprah picture</a:t>
            </a:r>
          </a:p>
          <a:p>
            <a:pPr>
              <a:spcBef>
                <a:spcPct val="0"/>
              </a:spcBef>
            </a:pPr>
            <a:r>
              <a:rPr lang="en-US" smtClean="0"/>
              <a:t>3 – talk about why negative emotions can actually have a positive 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C63277-9AB1-4FF8-86AE-3B4CFB14293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0FB759-74CC-4F5C-A60A-CF8CFECB94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DEA57F-5E48-4B5A-839E-AAD4AA5AA9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controls over to Trudy.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5EBDF-1065-43B9-9343-BDE85AADF9AB}" type="slidenum">
              <a:rPr lang="en-CA" smtClean="0"/>
              <a:pPr>
                <a:defRPr/>
              </a:pPr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4019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ea typeface="ヒラギノ角ゴ Pro W3" pitchFamily="-94" charset="-128"/>
              </a:rPr>
              <a:t>StrengthsFinders raises your self-awareness, raises your team awareness and engagement &amp; can help your work be more meaningful.  This is a tremendous value to be trained in StrengthsFinders and it’s a complimentary offering to members &amp; partner companies.  Take advantage of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5EBDF-1065-43B9-9343-BDE85AADF9AB}" type="slidenum">
              <a:rPr lang="en-CA" smtClean="0"/>
              <a:pPr>
                <a:defRPr/>
              </a:pPr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8558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6A3D8B-8EDC-4660-89DC-35828EA0B8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00188" y="0"/>
            <a:ext cx="3549650" cy="19970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xfrm>
            <a:off x="307979" y="2228306"/>
            <a:ext cx="6240469" cy="630002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dh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Create two flip charts: “Optimists tend to say…” and “Pessimists tend to say…”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Flip chart answers from each table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Explain that we will come back to their answers in a little while…move on to Explanatory Style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06D29-2AC1-43A7-B911-0969E13D0A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006D29-2AC1-43A7-B911-0969E13D0A2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9"/>
            <a:ext cx="8229600" cy="574531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30C17-1C1A-1E45-9B3D-543EE970BE05}" type="datetime1">
              <a:rPr lang="en-US" sz="1800" kern="0" smtClean="0">
                <a:solidFill>
                  <a:sysClr val="windowText" lastClr="000000"/>
                </a:solidFill>
              </a:rPr>
              <a:t>12/12/2016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413E9764-2821-4E3E-8E66-47AF8B20AD17}" type="slidenum">
              <a:rPr lang="en-US" sz="1800" kern="0" smtClean="0">
                <a:solidFill>
                  <a:sysClr val="windowText" lastClr="000000"/>
                </a:solidFill>
              </a:rPr>
              <a:pPr>
                <a:defRPr/>
              </a:pPr>
              <a:t>‹#›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036037"/>
      </p:ext>
    </p:extLst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CCAA-6DC8-324D-941B-D28776467370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WISE LOGO RGB Hi RES_1001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8000" y="228600"/>
            <a:ext cx="2235200" cy="108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7691"/>
      </p:ext>
    </p:extLst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1651" y="1295401"/>
            <a:ext cx="8648700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895" y="1524000"/>
            <a:ext cx="8664211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895" y="3299013"/>
            <a:ext cx="8664212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37184-0A07-B340-B688-7231044E2E57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BF83A258-5476-487C-9802-B8B1C17117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041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05B74-EC11-754B-AFC2-D881DF581FC3}" type="datetime1">
              <a:rPr lang="en-US" smtClean="0"/>
              <a:t>12/12/2016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3028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00CF-47FD-4A39-857B-FF1718C6652D}" type="datetimeFigureOut">
              <a:rPr lang="en-US"/>
              <a:pPr>
                <a:defRPr/>
              </a:pPr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A264-BC3E-4E36-A9A0-D85792714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42364"/>
      </p:ext>
    </p:extLst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797051"/>
            <a:ext cx="11036459" cy="4224280"/>
          </a:xfrm>
          <a:prstGeom prst="rect">
            <a:avLst/>
          </a:prstGeom>
        </p:spPr>
        <p:txBody>
          <a:bodyPr lIns="121890" tIns="60945" rIns="121890" bIns="60945">
            <a:noAutofit/>
          </a:bodyPr>
          <a:lstStyle>
            <a:lvl1pPr marL="374561" indent="-298382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rgbClr val="676767"/>
                </a:solidFill>
                <a:latin typeface="+mn-lt"/>
                <a:cs typeface="CiscoSans ExtraLight"/>
              </a:defRPr>
            </a:lvl1pPr>
            <a:lvl2pPr marL="677176" indent="-287799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rgbClr val="676767"/>
                </a:solidFill>
                <a:latin typeface="+mn-lt"/>
                <a:cs typeface="CiscoSans ExtraLight"/>
              </a:defRPr>
            </a:lvl2pPr>
            <a:lvl3pPr marL="996719" indent="-228548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rgbClr val="676767"/>
                </a:solidFill>
                <a:latin typeface="+mn-lt"/>
                <a:cs typeface="CiscoSans ExtraLight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rgbClr val="676767"/>
                </a:solidFill>
                <a:latin typeface="+mn-lt"/>
                <a:cs typeface="CiscoSans ExtraLight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rgbClr val="676767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28621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490775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2E48C8-B32B-F943-84E2-6BDB9628B879}" type="datetime1">
              <a:rPr lang="en-US" smtClean="0"/>
              <a:t>12/12/2016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41CCE-E433-49EE-9473-7CF8CC6F3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WiseShapesBottomTint_092812.jpg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WiseLogo_TM_RGB_300dpi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201" y="5867401"/>
            <a:ext cx="1461271" cy="7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</p:sldLayoutIdLst>
  <p:transition spd="med" advTm="5000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inkedin.com/in/jenniferlinke" TargetMode="External"/><Relationship Id="rId4" Type="http://schemas.openxmlformats.org/officeDocument/2006/relationships/hyperlink" Target="mailto:jen.linke@fedgroup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omeninstorebrands.com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image" Target="../media/image25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64.png"/><Relationship Id="rId26" Type="http://schemas.openxmlformats.org/officeDocument/2006/relationships/image" Target="../media/image72.jpeg"/><Relationship Id="rId3" Type="http://schemas.openxmlformats.org/officeDocument/2006/relationships/image" Target="../media/image49.jpe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image" Target="../media/image48.jpeg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29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24" Type="http://schemas.openxmlformats.org/officeDocument/2006/relationships/image" Target="../media/image70.emf"/><Relationship Id="rId32" Type="http://schemas.openxmlformats.org/officeDocument/2006/relationships/image" Target="../media/image78.pn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23" Type="http://schemas.openxmlformats.org/officeDocument/2006/relationships/image" Target="../media/image69.jpeg"/><Relationship Id="rId28" Type="http://schemas.openxmlformats.org/officeDocument/2006/relationships/image" Target="../media/image74.jpeg"/><Relationship Id="rId10" Type="http://schemas.openxmlformats.org/officeDocument/2006/relationships/image" Target="../media/image56.jpeg"/><Relationship Id="rId19" Type="http://schemas.openxmlformats.org/officeDocument/2006/relationships/image" Target="../media/image65.jpeg"/><Relationship Id="rId31" Type="http://schemas.openxmlformats.org/officeDocument/2006/relationships/image" Target="../media/image77.emf"/><Relationship Id="rId4" Type="http://schemas.openxmlformats.org/officeDocument/2006/relationships/image" Target="../media/image50.png"/><Relationship Id="rId9" Type="http://schemas.openxmlformats.org/officeDocument/2006/relationships/image" Target="../media/image55.jpe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jpeg"/><Relationship Id="rId30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hyperlink" Target="mailto:peggyd@womeninstorebrands.com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omeninstorebrands.com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1828799" y="5176858"/>
            <a:ext cx="8417819" cy="16811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sz="5400" b="1" dirty="0" smtClean="0">
                <a:solidFill>
                  <a:srgbClr val="A400A4"/>
                </a:solidFill>
              </a:rPr>
              <a:t>5 ½ Secrets to Resilience</a:t>
            </a: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Presented by Doug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Hensch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sz="2000" b="1" dirty="0" smtClean="0">
                <a:solidFill>
                  <a:srgbClr val="A400A4"/>
                </a:solidFill>
                <a:latin typeface="Calibri"/>
                <a:cs typeface="Calibri"/>
                <a:sym typeface="Arial"/>
              </a:rPr>
              <a:t>Wednesday, December 14, 2016</a:t>
            </a:r>
            <a:endParaRPr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33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322" name="image17.jpeg" descr="WiseWebinarLogo_121213_RGB_300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7066"/>
            <a:ext cx="7263509" cy="117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2" descr="Image result for resilie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78" y="1516050"/>
            <a:ext cx="668655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79"/>
    </mc:Choice>
    <mc:Fallback xmlns="">
      <p:transition advTm="78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609600" y="2590800"/>
            <a:ext cx="109728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F</a:t>
            </a:r>
            <a:r>
              <a:rPr lang="en-US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lexibility</a:t>
            </a:r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F469322A-EF81-4EEF-B49D-3C9C3D447473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10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169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/>
          </p:cNvSpPr>
          <p:nvPr>
            <p:ph idx="1"/>
          </p:nvPr>
        </p:nvSpPr>
        <p:spPr>
          <a:xfrm>
            <a:off x="817033" y="2667000"/>
            <a:ext cx="10871200" cy="914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smtClean="0">
                <a:latin typeface="Cambria" pitchFamily="18" charset="0"/>
                <a:ea typeface="MS PGothic" pitchFamily="34" charset="-128"/>
                <a:cs typeface="Cambria" pitchFamily="18" charset="0"/>
              </a:rPr>
              <a:t>focofe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5080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irusat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godapo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dushra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sareka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heccrob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tiimmpso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6096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hadniyg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5080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soyilnar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508000" y="266700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19088" indent="-319088" algn="ctr" eaLnBrk="0" fontAlgn="auto" hangingPunct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phipaer</a:t>
            </a:r>
          </a:p>
        </p:txBody>
      </p:sp>
      <p:sp>
        <p:nvSpPr>
          <p:cNvPr id="18444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54CB2FAE-40A3-4D82-98B4-41EA45D6E48B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11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759200" y="1371601"/>
            <a:ext cx="36451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Cambria" pitchFamily="18" charset="0"/>
                <a:ea typeface="Cambria" pitchFamily="18" charset="0"/>
                <a:cs typeface="Cambria" pitchFamily="18" charset="0"/>
              </a:rPr>
              <a:t>A brain teaser…</a:t>
            </a:r>
          </a:p>
        </p:txBody>
      </p:sp>
    </p:spTree>
    <p:extLst>
      <p:ext uri="{BB962C8B-B14F-4D97-AF65-F5344CB8AC3E}">
        <p14:creationId xmlns:p14="http://schemas.microsoft.com/office/powerpoint/2010/main" val="1381120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000"/>
                            </p:stCondLst>
                            <p:childTnLst>
                              <p:par>
                                <p:cTn id="33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0"/>
                            </p:stCondLst>
                            <p:childTnLst>
                              <p:par>
                                <p:cTn id="40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8000"/>
                            </p:stCondLst>
                            <p:childTnLst>
                              <p:par>
                                <p:cTn id="47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4000"/>
                            </p:stCondLst>
                            <p:childTnLst>
                              <p:par>
                                <p:cTn id="55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63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6000"/>
                            </p:stCondLst>
                            <p:childTnLst>
                              <p:par>
                                <p:cTn id="71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2000"/>
                            </p:stCondLst>
                            <p:childTnLst>
                              <p:par>
                                <p:cTn id="79" presetID="22" presetClass="exit" presetSubtype="4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1" grpId="1" build="p"/>
      <p:bldP spid="73732" grpId="0" build="p"/>
      <p:bldP spid="73732" grpId="1" build="p"/>
      <p:bldP spid="73733" grpId="0" build="p"/>
      <p:bldP spid="73733" grpId="1" build="p"/>
      <p:bldP spid="73734" grpId="0" build="p"/>
      <p:bldP spid="73734" grpId="1" build="p"/>
      <p:bldP spid="73735" grpId="0" build="p"/>
      <p:bldP spid="73735" grpId="1" build="p"/>
      <p:bldP spid="73736" grpId="0" build="p"/>
      <p:bldP spid="73736" grpId="1" build="p" advAuto="0"/>
      <p:bldP spid="73737" grpId="0" build="p"/>
      <p:bldP spid="73737" grpId="1" build="p"/>
      <p:bldP spid="73738" grpId="0" build="p"/>
      <p:bldP spid="73738" grpId="1" build="p"/>
      <p:bldP spid="73739" grpId="0" build="p"/>
      <p:bldP spid="73739" grpId="1" build="p"/>
      <p:bldP spid="73740" grpId="0" build="p"/>
      <p:bldP spid="73740" grpId="1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1524000" y="1646238"/>
            <a:ext cx="9347200" cy="20875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latin typeface="Cambria" pitchFamily="18" charset="0"/>
                <a:ea typeface="MS PGothic" pitchFamily="34" charset="-128"/>
                <a:cs typeface="Cambria" pitchFamily="18" charset="0"/>
              </a:rPr>
              <a:t>What did you say to yourself?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US" dirty="0" smtClean="0">
                <a:latin typeface="Cambria" pitchFamily="18" charset="0"/>
                <a:ea typeface="MS PGothic" pitchFamily="34" charset="-128"/>
                <a:cs typeface="Cambria" pitchFamily="18" charset="0"/>
              </a:rPr>
              <a:t>How did you feel while the anagrams came and went?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1752601"/>
            <a:ext cx="701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tiimmpso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phipaer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Cambria"/>
              <a:cs typeface="Cambria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2400" y="3581401"/>
            <a:ext cx="9652000" cy="11918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Cambria"/>
                <a:cs typeface="Cambria"/>
              </a:rPr>
              <a:t>2/3 of Penn students unable to complete a simple crossword puzzle after trying this exercise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775200" y="1752601"/>
            <a:ext cx="701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optimism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happier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28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75781" grpId="1"/>
      <p:bldP spid="7" grpId="0" animBg="1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What can you do?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Pause.</a:t>
            </a:r>
          </a:p>
          <a:p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Consider.</a:t>
            </a:r>
          </a:p>
          <a:p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Choose.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4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609600" y="2590800"/>
            <a:ext cx="109728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O</a:t>
            </a:r>
            <a:r>
              <a:rPr lang="en-US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ptimism</a:t>
            </a:r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553424D9-E8CB-4CCD-AD8F-A632BD7EE62E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14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41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10972800" cy="5181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sz="4800" dirty="0" smtClean="0">
                <a:latin typeface="Cambria" pitchFamily="18" charset="0"/>
              </a:rPr>
              <a:t>How can we spot an optimistic or a pessimist thinker?</a:t>
            </a:r>
          </a:p>
          <a:p>
            <a:pPr marL="514350" indent="-51435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sz="3600" dirty="0" smtClean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706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" y="107951"/>
            <a:ext cx="10723033" cy="133667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Calibri" pitchFamily="34" charset="0"/>
              </a:rPr>
              <a:t>Optimistic Thinkers vs. Pessimistic Thinkers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1201" y="1600200"/>
            <a:ext cx="10723033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mbria" pitchFamily="18" charset="0"/>
              </a:rPr>
              <a:t>Three crucial dimensions to Explanatory Style</a:t>
            </a:r>
          </a:p>
          <a:p>
            <a:pPr>
              <a:buFont typeface="Tahoma" pitchFamily="34" charset="0"/>
              <a:buAutoNum type="arabicPeriod"/>
            </a:pPr>
            <a:r>
              <a:rPr lang="en-US" dirty="0" smtClean="0">
                <a:latin typeface="Cambria" pitchFamily="18" charset="0"/>
              </a:rPr>
              <a:t>Permanence vs. Temporary 	(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Time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pPr marL="971550" lvl="1" indent="-514350">
              <a:buFont typeface="News Gothic MT"/>
              <a:buAutoNum type="alphaLcParenR"/>
            </a:pPr>
            <a:r>
              <a:rPr lang="en-US" sz="2400" dirty="0" smtClean="0">
                <a:latin typeface="Cambria" pitchFamily="18" charset="0"/>
              </a:rPr>
              <a:t>It’s never going to change</a:t>
            </a:r>
          </a:p>
          <a:p>
            <a:pPr>
              <a:buFont typeface="Tahoma" pitchFamily="34" charset="0"/>
              <a:buAutoNum type="arabicPeriod"/>
            </a:pPr>
            <a:r>
              <a:rPr lang="en-US" dirty="0" smtClean="0">
                <a:latin typeface="Cambria" pitchFamily="18" charset="0"/>
              </a:rPr>
              <a:t>Pervasiveness vs. Specific 	(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Scope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pPr marL="971550" lvl="1" indent="-514350">
              <a:buFont typeface="News Gothic MT"/>
              <a:buAutoNum type="alphaLcParenR" startAt="2"/>
            </a:pPr>
            <a:r>
              <a:rPr lang="en-US" sz="2400" dirty="0" smtClean="0">
                <a:latin typeface="Cambria" pitchFamily="18" charset="0"/>
              </a:rPr>
              <a:t>It’s in every part of my life</a:t>
            </a:r>
          </a:p>
          <a:p>
            <a:pPr>
              <a:buFont typeface="Tahoma" pitchFamily="34" charset="0"/>
              <a:buAutoNum type="arabicPeriod"/>
            </a:pPr>
            <a:r>
              <a:rPr lang="en-US" dirty="0" smtClean="0">
                <a:latin typeface="Cambria" pitchFamily="18" charset="0"/>
              </a:rPr>
              <a:t>Personalization vs. External  	(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Me or Not Me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pPr marL="971550" lvl="1" indent="-514350">
              <a:buFont typeface="News Gothic MT"/>
              <a:buAutoNum type="alphaLcParenR" startAt="3"/>
            </a:pPr>
            <a:r>
              <a:rPr lang="en-US" sz="2400" dirty="0" smtClean="0">
                <a:latin typeface="Cambria" pitchFamily="18" charset="0"/>
              </a:rPr>
              <a:t>It’s all my fault</a:t>
            </a:r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97120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What can you do?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Be mindful of your language </a:t>
            </a:r>
            <a:r>
              <a:rPr lang="mr-IN" dirty="0" smtClean="0">
                <a:solidFill>
                  <a:srgbClr val="595959"/>
                </a:solidFill>
                <a:latin typeface="Cambria" panose="02040503050406030204" pitchFamily="18" charset="0"/>
              </a:rPr>
              <a:t>–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 is it accurate?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428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>
          <a:xfrm>
            <a:off x="609600" y="2590800"/>
            <a:ext cx="109728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C</a:t>
            </a:r>
            <a:r>
              <a:rPr lang="en-US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uriosity</a:t>
            </a:r>
          </a:p>
        </p:txBody>
      </p:sp>
      <p:sp>
        <p:nvSpPr>
          <p:cNvPr id="46083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4D850C5B-64E8-4E14-BAA3-288374EEC031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18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290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2" name="Picture 4" descr="http://www.tmrep.com/images/030304.jpg"/>
          <p:cNvPicPr>
            <a:picLocks noChangeAspect="1" noChangeArrowheads="1"/>
          </p:cNvPicPr>
          <p:nvPr/>
        </p:nvPicPr>
        <p:blipFill>
          <a:blip r:embed="rId3" cstate="print"/>
          <a:srcRect l="15642" t="21272" r="24022" b="15051"/>
          <a:stretch>
            <a:fillRect/>
          </a:stretch>
        </p:blipFill>
        <p:spPr bwMode="auto">
          <a:xfrm>
            <a:off x="7620001" y="4343401"/>
            <a:ext cx="92427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16800" y="533400"/>
            <a:ext cx="1524000" cy="3124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91200" y="3124200"/>
            <a:ext cx="884577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Low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89600" y="304800"/>
            <a:ext cx="959117" cy="5847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High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8400" y="3810000"/>
            <a:ext cx="10108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Anxiety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48800" y="3790950"/>
            <a:ext cx="112580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Curiosity</a:t>
            </a:r>
          </a:p>
        </p:txBody>
      </p:sp>
      <p:pic>
        <p:nvPicPr>
          <p:cNvPr id="16" name="Picture 4" descr="http://www.tmrep.com/images/030304.jpg"/>
          <p:cNvPicPr>
            <a:picLocks noChangeAspect="1" noChangeArrowheads="1"/>
          </p:cNvPicPr>
          <p:nvPr/>
        </p:nvPicPr>
        <p:blipFill>
          <a:blip r:embed="rId3" cstate="print"/>
          <a:srcRect l="15642" t="21272" r="24022" b="15051"/>
          <a:stretch>
            <a:fillRect/>
          </a:stretch>
        </p:blipFill>
        <p:spPr bwMode="auto">
          <a:xfrm>
            <a:off x="9643533" y="4343401"/>
            <a:ext cx="916963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9448800" y="533400"/>
            <a:ext cx="15240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16800" y="2819400"/>
            <a:ext cx="1524000" cy="8382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448800" y="2819400"/>
            <a:ext cx="152400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4114800"/>
            <a:ext cx="81280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Curious people: test &amp; explore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Anxious people: good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vs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/>
                <a:cs typeface="Cambria"/>
              </a:rPr>
              <a:t> bad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98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3" grpId="0"/>
      <p:bldP spid="14" grpId="0"/>
      <p:bldP spid="15" grpId="0"/>
      <p:bldP spid="17" grpId="0" animBg="1"/>
      <p:bldP spid="18" grpId="0" animBg="1"/>
      <p:bldP spid="10" grpId="0" animBg="1"/>
      <p:bldP spid="10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4800" y="228600"/>
            <a:ext cx="264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33400"/>
            <a:ext cx="264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066800"/>
            <a:ext cx="264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264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720870"/>
            <a:ext cx="12192000" cy="574531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400" b="1" spc="3210" dirty="0" smtClean="0">
                <a:solidFill>
                  <a:srgbClr val="9E129C"/>
                </a:solidFill>
                <a:latin typeface="Trebuchet MS"/>
                <a:cs typeface="Trebuchet MS"/>
              </a:rPr>
              <a:t>MODERATOR</a:t>
            </a:r>
            <a:endParaRPr lang="en-US" sz="3400" b="1" spc="3210" dirty="0">
              <a:solidFill>
                <a:srgbClr val="9E129C"/>
              </a:solidFill>
              <a:latin typeface="Trebuchet MS"/>
              <a:cs typeface="Trebuchet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134CC9F9-4420-4AB3-979D-259787D591F6}" type="slidenum">
              <a:rPr lang="en-US" smtClean="0"/>
              <a:pPr algn="l"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39" t="2371" r="16239" b="30962"/>
          <a:stretch/>
        </p:blipFill>
        <p:spPr>
          <a:xfrm>
            <a:off x="2495600" y="1828801"/>
            <a:ext cx="2913782" cy="2876898"/>
          </a:xfrm>
          <a:prstGeom prst="rect">
            <a:avLst/>
          </a:prstGeom>
        </p:spPr>
      </p:pic>
      <p:sp>
        <p:nvSpPr>
          <p:cNvPr id="14" name="Shape 329"/>
          <p:cNvSpPr txBox="1">
            <a:spLocks/>
          </p:cNvSpPr>
          <p:nvPr/>
        </p:nvSpPr>
        <p:spPr>
          <a:xfrm>
            <a:off x="5486400" y="1600200"/>
            <a:ext cx="4470400" cy="12954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1pPr>
            <a:lvl2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2pPr>
            <a:lvl3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3pPr>
            <a:lvl4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4pPr>
            <a:lvl5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5pPr>
            <a:lvl6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6pPr>
            <a:lvl7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7pPr>
            <a:lvl8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8pPr>
            <a:lvl9pPr algn="ctr">
              <a:defRPr sz="4800">
                <a:solidFill>
                  <a:srgbClr val="FFFFFF"/>
                </a:solidFill>
                <a:effectLst>
                  <a:outerShdw blurRad="76200" dist="76200" dir="2820000" rotWithShape="0">
                    <a:srgbClr val="000000"/>
                  </a:outerShdw>
                </a:effectLst>
                <a:latin typeface="Times New Roman MT Extra Bold"/>
                <a:ea typeface="Times New Roman MT Extra Bold"/>
                <a:cs typeface="Times New Roman MT Extra Bold"/>
                <a:sym typeface="Times New Roman MT Extra Bold"/>
              </a:defRPr>
            </a:lvl9pPr>
          </a:lstStyle>
          <a:p>
            <a:pPr algn="l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32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Jen Linke </a:t>
            </a:r>
          </a:p>
          <a:p>
            <a:pPr algn="l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WISE Board of Directors</a:t>
            </a:r>
          </a:p>
          <a:p>
            <a:pPr algn="l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Chair of Professional </a:t>
            </a:r>
          </a:p>
          <a:p>
            <a:pPr algn="l">
              <a:defRPr sz="1800" b="0">
                <a:solidFill>
                  <a:srgbClr val="000000"/>
                </a:solidFill>
                <a:effectLst/>
              </a:defRPr>
            </a:pPr>
            <a:r>
              <a:rPr lang="en-US" sz="2400" b="1" dirty="0" smtClean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Development Committee</a:t>
            </a:r>
            <a:r>
              <a:rPr lang="en-US" sz="3200" b="1" dirty="0" smtClean="0">
                <a:solidFill>
                  <a:srgbClr val="1F497D"/>
                </a:solidFill>
                <a:effectLst/>
              </a:rPr>
              <a:t/>
            </a:r>
            <a:br>
              <a:rPr lang="en-US" sz="3200" b="1" dirty="0" smtClean="0">
                <a:solidFill>
                  <a:srgbClr val="1F497D"/>
                </a:solidFill>
                <a:effectLst/>
              </a:rPr>
            </a:br>
            <a:endParaRPr lang="en-US" sz="2400" b="1" dirty="0">
              <a:solidFill>
                <a:srgbClr val="1F497D"/>
              </a:solidFill>
              <a:effectLst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486400" y="2667000"/>
            <a:ext cx="4470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Jen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years of retail and store brand experience.  She is currently employed at Federated Group as Vice President of Category Management where she develops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smart solutions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to help grow sales for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manufacturers, retailers and wholesalers.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Contact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VP Category Management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Federated Group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1"/>
                </a:solidFill>
                <a:hlinkClick r:id="rId4"/>
              </a:rPr>
              <a:t>jen.linke@fedgroup.com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  <a:hlinkClick r:id="rId5"/>
              </a:rPr>
              <a:t>http://www.linkedin.com/in/</a:t>
            </a:r>
            <a:r>
              <a:rPr lang="en-US" sz="1200" dirty="0" smtClean="0">
                <a:solidFill>
                  <a:schemeClr val="tx1"/>
                </a:solidFill>
                <a:hlinkClick r:id="rId5"/>
              </a:rPr>
              <a:t>jenniferlinke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US" sz="1200" dirty="0">
              <a:solidFill>
                <a:schemeClr val="tx1"/>
              </a:solidFill>
            </a:endParaRPr>
          </a:p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15160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ndfulness-dog-knows-where-i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72"/>
            <a:ext cx="12176855" cy="6850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97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What can you do?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Wear a mindfulness bracelet/band.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23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10972800" cy="20574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U</a:t>
            </a:r>
            <a:r>
              <a:rPr lang="en-US" dirty="0" smtClean="0">
                <a:latin typeface="Calibri" pitchFamily="34" charset="0"/>
              </a:rPr>
              <a:t>plifting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(aka Positive Emotions)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3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www.baseballpilgrimages.com/posters/yankeeworldseries.jpg"/>
          <p:cNvPicPr>
            <a:picLocks noChangeAspect="1" noChangeArrowheads="1"/>
          </p:cNvPicPr>
          <p:nvPr/>
        </p:nvPicPr>
        <p:blipFill>
          <a:blip r:embed="rId4" cstate="print"/>
          <a:srcRect l="2745" t="7895" r="3012" b="13158"/>
          <a:stretch>
            <a:fillRect/>
          </a:stretch>
        </p:blipFill>
        <p:spPr bwMode="auto">
          <a:xfrm>
            <a:off x="291977" y="1772816"/>
            <a:ext cx="11510433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baseballpilgrimages.com/posters/yankeeworldseries.jpg"/>
          <p:cNvPicPr>
            <a:picLocks noChangeAspect="1" noChangeArrowheads="1"/>
          </p:cNvPicPr>
          <p:nvPr/>
        </p:nvPicPr>
        <p:blipFill>
          <a:blip r:embed="rId4" cstate="print"/>
          <a:srcRect l="21045" t="7895" r="23225" b="13158"/>
          <a:stretch>
            <a:fillRect/>
          </a:stretch>
        </p:blipFill>
        <p:spPr bwMode="auto">
          <a:xfrm>
            <a:off x="2527176" y="1772816"/>
            <a:ext cx="68072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baseballpilgrimages.com/posters/yankeeworldseries.jpg"/>
          <p:cNvPicPr>
            <a:picLocks noChangeAspect="1" noChangeArrowheads="1"/>
          </p:cNvPicPr>
          <p:nvPr/>
        </p:nvPicPr>
        <p:blipFill>
          <a:blip r:embed="rId4" cstate="print"/>
          <a:srcRect l="40426" t="7895" r="40443" b="13158"/>
          <a:stretch>
            <a:fillRect/>
          </a:stretch>
        </p:blipFill>
        <p:spPr bwMode="auto">
          <a:xfrm>
            <a:off x="4863976" y="1772816"/>
            <a:ext cx="23368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www.baseballpilgrimages.com/posters/yankeeworldseries.jpg"/>
          <p:cNvPicPr>
            <a:picLocks noChangeAspect="1" noChangeArrowheads="1"/>
          </p:cNvPicPr>
          <p:nvPr/>
        </p:nvPicPr>
        <p:blipFill>
          <a:blip r:embed="rId4" cstate="print"/>
          <a:srcRect l="48744" t="7895" r="47929" b="13158"/>
          <a:stretch>
            <a:fillRect/>
          </a:stretch>
        </p:blipFill>
        <p:spPr bwMode="auto">
          <a:xfrm>
            <a:off x="5879976" y="1772816"/>
            <a:ext cx="4064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30622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676401"/>
            <a:ext cx="7086600" cy="3540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557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What can you do?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You tell me</a:t>
            </a:r>
            <a:r>
              <a:rPr lang="mr-IN" dirty="0" smtClean="0">
                <a:solidFill>
                  <a:srgbClr val="595959"/>
                </a:solidFill>
                <a:latin typeface="Cambria" panose="02040503050406030204" pitchFamily="18" charset="0"/>
              </a:rPr>
              <a:t>…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98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09600" y="2590800"/>
            <a:ext cx="109728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S</a:t>
            </a:r>
            <a:r>
              <a:rPr lang="en-US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upport</a:t>
            </a:r>
          </a:p>
        </p:txBody>
      </p:sp>
      <p:sp>
        <p:nvSpPr>
          <p:cNvPr id="76803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4BA52CEF-A703-4D5B-AAFA-42D30012FE37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26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69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2368" y="838200"/>
            <a:ext cx="10723033" cy="5105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Being socially engaged is associated with…</a:t>
            </a:r>
          </a:p>
          <a:p>
            <a:pPr marL="336550" lvl="1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…a lower risk of coronary disease.</a:t>
            </a:r>
          </a:p>
          <a:p>
            <a:pPr marL="336550" lvl="1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…catching fewer colds.</a:t>
            </a:r>
          </a:p>
          <a:p>
            <a:pPr marL="336550" lvl="1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…getting less infections.</a:t>
            </a:r>
          </a:p>
          <a:p>
            <a:pPr marL="336550" lvl="1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…living a longer life.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1" y="5943600"/>
            <a:ext cx="6199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Source: 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</a:rPr>
              <a:t>Davidson &amp; Begley, The Emotional Life of Your Brain</a:t>
            </a:r>
            <a:endParaRPr lang="en-US" u="sng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latin typeface="Cambria" panose="02040503050406030204" pitchFamily="18" charset="0"/>
              </a:rPr>
              <a:t>High-Quality Connections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 bwMode="auto">
          <a:xfrm>
            <a:off x="10972800" y="6553200"/>
            <a:ext cx="812800" cy="152400"/>
          </a:xfrm>
          <a:prstGeom prst="rect">
            <a:avLst/>
          </a:prstGeom>
          <a:noFill/>
          <a:extLst/>
        </p:spPr>
        <p:txBody>
          <a:bodyPr lIns="0" tIns="0" rIns="0" bIns="0"/>
          <a:lstStyle/>
          <a:p>
            <a:pPr algn="r">
              <a:defRPr/>
            </a:pPr>
            <a:fld id="{5447E335-FF1C-4C2E-B0F3-BB916C7F06CC}" type="slidenum">
              <a:rPr lang="en-US" altLang="en-US" sz="1000" b="1">
                <a:latin typeface="+mn-lt"/>
                <a:cs typeface="Times New Roman" pitchFamily="18" charset="0"/>
              </a:rPr>
              <a:pPr algn="r">
                <a:defRPr/>
              </a:pPr>
              <a:t>28</a:t>
            </a:fld>
            <a:endParaRPr lang="en-US" altLang="en-US" sz="1000" b="1">
              <a:latin typeface="+mn-lt"/>
              <a:cs typeface="Times New Roman" pitchFamily="18" charset="0"/>
            </a:endParaRPr>
          </a:p>
        </p:txBody>
      </p:sp>
      <p:pic>
        <p:nvPicPr>
          <p:cNvPr id="424964" name="Picture 4" descr="C:\Users\f356003\AppData\Local\Microsoft\Windows\Temporary Internet Files\Content.IE5\LLLOCAEK\MP900423066[1].jpg"/>
          <p:cNvPicPr>
            <a:picLocks noChangeAspect="1" noChangeArrowheads="1"/>
          </p:cNvPicPr>
          <p:nvPr/>
        </p:nvPicPr>
        <p:blipFill rotWithShape="1">
          <a:blip r:embed="rId2"/>
          <a:srcRect b="64666"/>
          <a:stretch/>
        </p:blipFill>
        <p:spPr bwMode="auto">
          <a:xfrm>
            <a:off x="1930401" y="4038600"/>
            <a:ext cx="8326967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304801" y="1676400"/>
            <a:ext cx="1072303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05000"/>
              </a:lnSpc>
              <a:spcBef>
                <a:spcPct val="50000"/>
              </a:spcBef>
              <a:buClr>
                <a:srgbClr val="426BBA"/>
              </a:buClr>
              <a:buFont typeface="News Gothic MT"/>
              <a:buAutoNum type="arabicPeriod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Respectful engagement</a:t>
            </a:r>
          </a:p>
          <a:p>
            <a:pPr marL="457200" indent="-457200">
              <a:lnSpc>
                <a:spcPct val="105000"/>
              </a:lnSpc>
              <a:spcBef>
                <a:spcPct val="50000"/>
              </a:spcBef>
              <a:buClr>
                <a:srgbClr val="426BBA"/>
              </a:buClr>
              <a:buFont typeface="News Gothic M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Task enabling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ct val="50000"/>
              </a:spcBef>
              <a:buClr>
                <a:srgbClr val="426BBA"/>
              </a:buClr>
              <a:buFont typeface="News Gothic MT"/>
              <a:buAutoNum type="arabicPeriod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Play!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41856" y="6324600"/>
            <a:ext cx="1158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Source:  Stephens, J.P., </a:t>
            </a:r>
            <a:r>
              <a:rPr lang="en-US" sz="1600" dirty="0" err="1">
                <a:solidFill>
                  <a:schemeClr val="bg1">
                    <a:lumMod val="75000"/>
                  </a:schemeClr>
                </a:solidFill>
              </a:rPr>
              <a:t>Heaphy</a:t>
            </a: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, E. &amp; Dutton, J. </a:t>
            </a:r>
            <a:r>
              <a:rPr lang="en-US" sz="1600" i="1" dirty="0">
                <a:solidFill>
                  <a:schemeClr val="bg1">
                    <a:lumMod val="75000"/>
                  </a:schemeClr>
                </a:solidFill>
              </a:rPr>
              <a:t>High Quality Connections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352" y="6568685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75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What can you do?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Express appreciation</a:t>
            </a:r>
            <a:r>
              <a:rPr lang="mr-IN" dirty="0" smtClean="0">
                <a:solidFill>
                  <a:srgbClr val="595959"/>
                </a:solidFill>
                <a:latin typeface="Cambria" panose="02040503050406030204" pitchFamily="18" charset="0"/>
              </a:rPr>
              <a:t>…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outwardly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 descr="gi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2132856"/>
            <a:ext cx="2090492" cy="319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5161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roup 520"/>
          <p:cNvGrpSpPr/>
          <p:nvPr/>
        </p:nvGrpSpPr>
        <p:grpSpPr>
          <a:xfrm>
            <a:off x="5892791" y="1447801"/>
            <a:ext cx="203199" cy="1219193"/>
            <a:chOff x="-2" y="0"/>
            <a:chExt cx="152397" cy="1219192"/>
          </a:xfrm>
        </p:grpSpPr>
        <p:sp>
          <p:nvSpPr>
            <p:cNvPr id="518" name="Shape 518"/>
            <p:cNvSpPr/>
            <p:nvPr/>
          </p:nvSpPr>
          <p:spPr>
            <a:xfrm flipH="1">
              <a:off x="76201" y="0"/>
              <a:ext cx="4" cy="114300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 dirty="0"/>
            </a:p>
          </p:txBody>
        </p:sp>
        <p:sp>
          <p:nvSpPr>
            <p:cNvPr id="519" name="Shape 519"/>
            <p:cNvSpPr/>
            <p:nvPr/>
          </p:nvSpPr>
          <p:spPr>
            <a:xfrm>
              <a:off x="-3" y="1066795"/>
              <a:ext cx="152398" cy="15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527" name="Group 527"/>
          <p:cNvGrpSpPr/>
          <p:nvPr/>
        </p:nvGrpSpPr>
        <p:grpSpPr>
          <a:xfrm>
            <a:off x="3149603" y="1447801"/>
            <a:ext cx="203197" cy="1219193"/>
            <a:chOff x="-2" y="0"/>
            <a:chExt cx="152397" cy="1219192"/>
          </a:xfrm>
        </p:grpSpPr>
        <p:sp>
          <p:nvSpPr>
            <p:cNvPr id="525" name="Shape 525"/>
            <p:cNvSpPr/>
            <p:nvPr/>
          </p:nvSpPr>
          <p:spPr>
            <a:xfrm flipH="1">
              <a:off x="76201" y="0"/>
              <a:ext cx="4" cy="114300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 dirty="0"/>
            </a:p>
          </p:txBody>
        </p:sp>
        <p:sp>
          <p:nvSpPr>
            <p:cNvPr id="526" name="Shape 526"/>
            <p:cNvSpPr/>
            <p:nvPr/>
          </p:nvSpPr>
          <p:spPr>
            <a:xfrm>
              <a:off x="-3" y="1066795"/>
              <a:ext cx="152398" cy="15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530" name="Group 530"/>
          <p:cNvGrpSpPr/>
          <p:nvPr/>
        </p:nvGrpSpPr>
        <p:grpSpPr>
          <a:xfrm>
            <a:off x="8737600" y="1447801"/>
            <a:ext cx="203197" cy="1219193"/>
            <a:chOff x="-2" y="0"/>
            <a:chExt cx="152397" cy="1219192"/>
          </a:xfrm>
        </p:grpSpPr>
        <p:sp>
          <p:nvSpPr>
            <p:cNvPr id="528" name="Shape 528"/>
            <p:cNvSpPr/>
            <p:nvPr/>
          </p:nvSpPr>
          <p:spPr>
            <a:xfrm flipH="1">
              <a:off x="76201" y="0"/>
              <a:ext cx="4" cy="114300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/>
              </a:pPr>
              <a:endParaRPr dirty="0"/>
            </a:p>
          </p:txBody>
        </p:sp>
        <p:sp>
          <p:nvSpPr>
            <p:cNvPr id="529" name="Shape 529"/>
            <p:cNvSpPr/>
            <p:nvPr/>
          </p:nvSpPr>
          <p:spPr>
            <a:xfrm>
              <a:off x="-3" y="1066795"/>
              <a:ext cx="152398" cy="15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2E5E97"/>
                </a:gs>
                <a:gs pos="80000">
                  <a:srgbClr val="3C7BC7"/>
                </a:gs>
                <a:gs pos="100000">
                  <a:srgbClr val="3A7CCA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</p:grpSp>
      <p:grpSp>
        <p:nvGrpSpPr>
          <p:cNvPr id="513" name="Group 513"/>
          <p:cNvGrpSpPr/>
          <p:nvPr/>
        </p:nvGrpSpPr>
        <p:grpSpPr>
          <a:xfrm>
            <a:off x="0" y="838200"/>
            <a:ext cx="12192000" cy="1143000"/>
            <a:chOff x="0" y="-381000"/>
            <a:chExt cx="9182100" cy="1143000"/>
          </a:xfrm>
        </p:grpSpPr>
        <p:sp>
          <p:nvSpPr>
            <p:cNvPr id="511" name="Shape 511"/>
            <p:cNvSpPr/>
            <p:nvPr/>
          </p:nvSpPr>
          <p:spPr>
            <a:xfrm>
              <a:off x="0" y="-381000"/>
              <a:ext cx="9182100" cy="1143000"/>
            </a:xfrm>
            <a:prstGeom prst="rect">
              <a:avLst/>
            </a:prstGeom>
            <a:gradFill flip="none" rotWithShape="1">
              <a:gsLst>
                <a:gs pos="0">
                  <a:srgbClr val="5E437E"/>
                </a:gs>
                <a:gs pos="80000">
                  <a:srgbClr val="7B58A6"/>
                </a:gs>
                <a:gs pos="100000">
                  <a:srgbClr val="7B57A8"/>
                </a:gs>
              </a:gsLst>
              <a:lin ang="16200000" scaled="0"/>
            </a:gradFill>
            <a:ln w="9525" cap="flat">
              <a:solidFill>
                <a:srgbClr val="7D60A0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20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defRPr>
              </a:pPr>
              <a:endParaRPr dirty="0"/>
            </a:p>
          </p:txBody>
        </p:sp>
        <p:sp>
          <p:nvSpPr>
            <p:cNvPr id="512" name="Shape 512"/>
            <p:cNvSpPr/>
            <p:nvPr/>
          </p:nvSpPr>
          <p:spPr>
            <a:xfrm>
              <a:off x="0" y="21222"/>
              <a:ext cx="9182100" cy="3385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/>
              <a:r>
                <a:rPr sz="2200" spc="500" dirty="0" smtClea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WOMEN </a:t>
              </a:r>
              <a:r>
                <a:rPr sz="2200" spc="500" dirty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IMPACTING STOREBRAND </a:t>
              </a:r>
              <a:r>
                <a:rPr sz="2200" spc="500" dirty="0" smtClean="0">
                  <a:solidFill>
                    <a:srgbClr val="FFFFFF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EXCELLENCE</a:t>
              </a:r>
              <a:endParaRPr sz="2200" spc="5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516" name="Shape 516"/>
          <p:cNvSpPr/>
          <p:nvPr/>
        </p:nvSpPr>
        <p:spPr>
          <a:xfrm>
            <a:off x="2235200" y="3229904"/>
            <a:ext cx="2032000" cy="2462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algn="ctr">
              <a:defRPr sz="1800"/>
            </a:pPr>
            <a:r>
              <a:rPr sz="1600" dirty="0">
                <a:solidFill>
                  <a:schemeClr val="bg1">
                    <a:lumMod val="50000"/>
                  </a:schemeClr>
                </a:solidFill>
              </a:rPr>
              <a:t>Women Impacting Storebrand Excellence™, (WISE) is a </a:t>
            </a:r>
            <a:r>
              <a:rPr sz="1600" dirty="0" smtClean="0">
                <a:solidFill>
                  <a:schemeClr val="bg1">
                    <a:lumMod val="50000"/>
                  </a:schemeClr>
                </a:solidFill>
              </a:rPr>
              <a:t>non-profit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</a:rPr>
              <a:t>professional development organization within store brands, created and led by women of the </a:t>
            </a:r>
            <a:r>
              <a:rPr sz="1600" dirty="0" smtClean="0">
                <a:solidFill>
                  <a:schemeClr val="bg1">
                    <a:lumMod val="50000"/>
                  </a:schemeClr>
                </a:solidFill>
              </a:rPr>
              <a:t>industry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7" name="Shape 517"/>
          <p:cNvSpPr/>
          <p:nvPr/>
        </p:nvSpPr>
        <p:spPr>
          <a:xfrm>
            <a:off x="2504874" y="2743977"/>
            <a:ext cx="149265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E46C0A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E46C0A"/>
                </a:solidFill>
                <a:latin typeface="Trebuchet MS"/>
                <a:cs typeface="Trebuchet MS"/>
              </a:rPr>
              <a:t>WHO WE ARE</a:t>
            </a:r>
          </a:p>
        </p:txBody>
      </p:sp>
      <p:sp>
        <p:nvSpPr>
          <p:cNvPr id="521" name="Shape 521"/>
          <p:cNvSpPr/>
          <p:nvPr/>
        </p:nvSpPr>
        <p:spPr>
          <a:xfrm>
            <a:off x="4866784" y="3217384"/>
            <a:ext cx="2255236" cy="2739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/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WISE fosters growth across the industry as a champion for diversity in leadership roles by offering educational opportunities, coordinating business</a:t>
            </a:r>
            <a:r>
              <a:rPr sz="1600" i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1600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networking events, and advocating informal mentorships for store brands professionals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522" name="Shape 522"/>
          <p:cNvSpPr/>
          <p:nvPr/>
        </p:nvSpPr>
        <p:spPr>
          <a:xfrm>
            <a:off x="5225809" y="2713200"/>
            <a:ext cx="151714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lvl="0"/>
            <a:r>
              <a:rPr sz="2000" dirty="0">
                <a:solidFill>
                  <a:srgbClr val="E46C0A"/>
                </a:solidFill>
                <a:latin typeface="Trebuchet MS"/>
                <a:ea typeface="Apple Chancery"/>
                <a:cs typeface="Trebuchet MS"/>
                <a:sym typeface="Apple Chancery"/>
              </a:rPr>
              <a:t>WHAT</a:t>
            </a:r>
            <a:r>
              <a:rPr sz="2400" dirty="0">
                <a:solidFill>
                  <a:srgbClr val="7CBE33"/>
                </a:solidFill>
                <a:latin typeface="Trebuchet MS"/>
                <a:ea typeface="Seriously"/>
                <a:cs typeface="Trebuchet MS"/>
                <a:sym typeface="Seriously"/>
              </a:rPr>
              <a:t> </a:t>
            </a:r>
            <a:r>
              <a:rPr sz="2000" dirty="0">
                <a:solidFill>
                  <a:srgbClr val="E46C0A"/>
                </a:solidFill>
                <a:latin typeface="Trebuchet MS"/>
                <a:ea typeface="Apple Chancery"/>
                <a:cs typeface="Trebuchet MS"/>
                <a:sym typeface="Apple Chancery"/>
              </a:rPr>
              <a:t>WE DO</a:t>
            </a:r>
          </a:p>
        </p:txBody>
      </p:sp>
      <p:sp>
        <p:nvSpPr>
          <p:cNvPr id="523" name="Shape 523"/>
          <p:cNvSpPr/>
          <p:nvPr/>
        </p:nvSpPr>
        <p:spPr>
          <a:xfrm>
            <a:off x="7432908" y="3186026"/>
            <a:ext cx="281260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ctr">
              <a:buSzPct val="100000"/>
            </a:pPr>
            <a:r>
              <a:rPr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Leadership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100000"/>
            </a:pPr>
            <a:endParaRPr lang="en-US" sz="16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ct val="100000"/>
            </a:pPr>
            <a:r>
              <a:rPr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r>
              <a:rPr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100000"/>
            </a:pPr>
            <a:endParaRPr lang="en-US" sz="16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ct val="100000"/>
            </a:pPr>
            <a:r>
              <a:rPr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100000"/>
            </a:pPr>
            <a:endParaRPr lang="en-US" sz="16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ct val="100000"/>
            </a:pPr>
            <a:r>
              <a:rPr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sz="16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SzPct val="100000"/>
            </a:pPr>
            <a:endParaRPr lang="en-US" sz="1600" dirty="0" smtClean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buSzPct val="100000"/>
            </a:pPr>
            <a:r>
              <a:rPr sz="1600" dirty="0" smtClean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Integrity</a:t>
            </a:r>
            <a:endParaRPr sz="1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8077238" y="2774755"/>
            <a:ext cx="152394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E46C0A"/>
                </a:solidFill>
                <a:latin typeface="Apple Chancery"/>
                <a:ea typeface="Apple Chancery"/>
                <a:cs typeface="Apple Chancery"/>
                <a:sym typeface="Apple Chancery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E46C0A"/>
                </a:solidFill>
                <a:latin typeface="Trebuchet MS"/>
                <a:cs typeface="Trebuchet MS"/>
              </a:rPr>
              <a:t>CORE VALUES</a:t>
            </a:r>
          </a:p>
        </p:txBody>
      </p:sp>
      <p:sp>
        <p:nvSpPr>
          <p:cNvPr id="532" name="Shape 532"/>
          <p:cNvSpPr/>
          <p:nvPr/>
        </p:nvSpPr>
        <p:spPr>
          <a:xfrm>
            <a:off x="3373117" y="6304003"/>
            <a:ext cx="403841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i="0"/>
            </a:pPr>
            <a:r>
              <a:rPr sz="1400" i="1" dirty="0">
                <a:solidFill>
                  <a:schemeClr val="bg1">
                    <a:lumMod val="50000"/>
                  </a:schemeClr>
                </a:solidFill>
              </a:rPr>
              <a:t>For more </a:t>
            </a:r>
            <a:r>
              <a:rPr sz="1400" i="1" dirty="0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://womeninstorebrands.com</a:t>
            </a:r>
            <a:r>
              <a:rPr lang="en-US" sz="1400" dirty="0"/>
              <a:t> </a:t>
            </a:r>
          </a:p>
          <a:p>
            <a:pPr lvl="0">
              <a:defRPr i="0"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2737536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>
          <a:xfrm>
            <a:off x="609600" y="2590800"/>
            <a:ext cx="10972800" cy="1143000"/>
          </a:xfrm>
        </p:spPr>
        <p:txBody>
          <a:bodyPr/>
          <a:lstStyle/>
          <a:p>
            <a:r>
              <a:rPr lang="en-US" sz="8800" b="1" dirty="0" smtClean="0">
                <a:solidFill>
                  <a:srgbClr val="C00000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½</a:t>
            </a:r>
            <a:r>
              <a:rPr lang="en-US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 Secret</a:t>
            </a:r>
            <a:r>
              <a:rPr lang="mr-IN" sz="6000" b="1" dirty="0" smtClean="0">
                <a:latin typeface="Calibri" pitchFamily="34" charset="0"/>
                <a:ea typeface="MS PGothic" pitchFamily="34" charset="-128"/>
                <a:cs typeface="Calibri" pitchFamily="34" charset="0"/>
              </a:rPr>
              <a:t>…</a:t>
            </a:r>
            <a:endParaRPr lang="en-US" sz="6000" b="1" dirty="0" smtClean="0"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76803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4BA52CEF-A703-4D5B-AAFA-42D30012FE37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30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2B6D4D-4617-404D-8EE4-8A29181073E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199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Slide Number Placeholder 5"/>
          <p:cNvSpPr txBox="1">
            <a:spLocks noGrp="1"/>
          </p:cNvSpPr>
          <p:nvPr/>
        </p:nvSpPr>
        <p:spPr bwMode="auto">
          <a:xfrm>
            <a:off x="0" y="1271589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fld id="{4BA52CEF-A703-4D5B-AAFA-42D30012FE37}" type="slidenum">
              <a:rPr lang="en-US" sz="1200" b="1">
                <a:solidFill>
                  <a:srgbClr val="FFFFFF"/>
                </a:solidFill>
                <a:latin typeface="Tw Cen MT"/>
              </a:rPr>
              <a:pPr algn="ctr">
                <a:lnSpc>
                  <a:spcPct val="80000"/>
                </a:lnSpc>
              </a:pPr>
              <a:t>31</a:t>
            </a:fld>
            <a:endParaRPr lang="en-US" sz="1200" b="1">
              <a:solidFill>
                <a:srgbClr val="FFFFFF"/>
              </a:solidFill>
              <a:latin typeface="Tw Cen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qu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1409700"/>
            <a:ext cx="7035800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19900"/>
      </p:ext>
    </p:extLst>
  </p:cSld>
  <p:clrMapOvr>
    <a:masterClrMapping/>
  </p:clrMapOvr>
  <p:transition spd="med" advTm="5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74639"/>
            <a:ext cx="10742984" cy="574531"/>
          </a:xfrm>
        </p:spPr>
        <p:txBody>
          <a:bodyPr/>
          <a:lstStyle/>
          <a:p>
            <a:r>
              <a:rPr lang="en-US" sz="4000" dirty="0" smtClean="0">
                <a:latin typeface="Cambria" panose="02040503050406030204" pitchFamily="18" charset="0"/>
              </a:rPr>
              <a:t>Which skill is most useful to you, right now?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5"/>
            <a:ext cx="10972800" cy="5001420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F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lexibility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O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ptimism (realistic)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C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uriosity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U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plifting (aka positive emotions)</a:t>
            </a:r>
          </a:p>
          <a:p>
            <a:pPr marL="0" indent="0">
              <a:buNone/>
            </a:pPr>
            <a:r>
              <a:rPr lang="en-US" sz="4400" b="1" dirty="0" smtClean="0">
                <a:solidFill>
                  <a:srgbClr val="800000"/>
                </a:solidFill>
                <a:latin typeface="Cambria" panose="02040503050406030204" pitchFamily="18" charset="0"/>
              </a:rPr>
              <a:t>S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upport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   and</a:t>
            </a:r>
            <a:r>
              <a:rPr lang="mr-IN" dirty="0" smtClean="0">
                <a:solidFill>
                  <a:srgbClr val="595959"/>
                </a:solidFill>
                <a:latin typeface="Cambria" panose="02040503050406030204" pitchFamily="18" charset="0"/>
              </a:rPr>
              <a:t>…</a:t>
            </a:r>
            <a:r>
              <a:rPr lang="en-US" dirty="0" smtClean="0">
                <a:solidFill>
                  <a:srgbClr val="595959"/>
                </a:solidFill>
                <a:latin typeface="Cambria" panose="02040503050406030204" pitchFamily="18" charset="0"/>
              </a:rPr>
              <a:t>Quitting</a:t>
            </a:r>
            <a:endParaRPr lang="en-US" dirty="0">
              <a:solidFill>
                <a:srgbClr val="595959"/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238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30400" y="457200"/>
            <a:ext cx="8128000" cy="173664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Cambria" pitchFamily="18" charset="0"/>
                <a:cs typeface="+mn-cs"/>
              </a:rPr>
              <a:t>“In </a:t>
            </a:r>
            <a:r>
              <a:rPr lang="en-US" sz="3200" dirty="0">
                <a:latin typeface="Cambria" pitchFamily="18" charset="0"/>
                <a:cs typeface="+mn-cs"/>
              </a:rPr>
              <a:t>the middle of difficulty lies opportunity</a:t>
            </a:r>
            <a:r>
              <a:rPr lang="en-US" sz="3200" dirty="0" smtClean="0">
                <a:latin typeface="Cambria" pitchFamily="18" charset="0"/>
                <a:cs typeface="+mn-cs"/>
              </a:rPr>
              <a:t>.”</a:t>
            </a:r>
            <a:endParaRPr lang="en-US" sz="3200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Cambria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latin typeface="Cambria" pitchFamily="18" charset="0"/>
                <a:cs typeface="+mn-cs"/>
              </a:rPr>
              <a:t>-Albert Einstein</a:t>
            </a:r>
            <a:r>
              <a:rPr lang="en-US" sz="3200" dirty="0">
                <a:latin typeface="Cambria" pitchFamily="18" charset="0"/>
                <a:cs typeface="+mn-cs"/>
              </a:rPr>
              <a:t>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52800" y="2971801"/>
            <a:ext cx="5791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dirty="0">
                <a:latin typeface="Cambria" pitchFamily="18" charset="0"/>
              </a:rPr>
              <a:t>Thank you!</a:t>
            </a:r>
          </a:p>
        </p:txBody>
      </p:sp>
      <p:sp>
        <p:nvSpPr>
          <p:cNvPr id="89092" name="TextBox 2"/>
          <p:cNvSpPr txBox="1">
            <a:spLocks noChangeArrowheads="1"/>
          </p:cNvSpPr>
          <p:nvPr/>
        </p:nvSpPr>
        <p:spPr bwMode="auto">
          <a:xfrm>
            <a:off x="3987877" y="4191000"/>
            <a:ext cx="38104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latin typeface="Cambria" pitchFamily="18" charset="0"/>
              </a:rPr>
              <a:t>Doug@DRH-</a:t>
            </a:r>
            <a:r>
              <a:rPr lang="en-US" sz="2800" dirty="0" err="1" smtClean="0">
                <a:latin typeface="Cambria" pitchFamily="18" charset="0"/>
              </a:rPr>
              <a:t>Group.com</a:t>
            </a:r>
            <a:endParaRPr lang="en-US" sz="2800" dirty="0" smtClean="0">
              <a:latin typeface="Cambria" pitchFamily="18" charset="0"/>
            </a:endParaRPr>
          </a:p>
          <a:p>
            <a:pPr algn="ctr"/>
            <a:endParaRPr lang="en-US" sz="2800" dirty="0" smtClean="0">
              <a:latin typeface="Cambria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bit.ly</a:t>
            </a:r>
            <a:r>
              <a:rPr lang="en-US" sz="2800" b="1" dirty="0" smtClean="0">
                <a:solidFill>
                  <a:srgbClr val="0000FF"/>
                </a:solidFill>
                <a:latin typeface="Cambria" pitchFamily="18" charset="0"/>
              </a:rPr>
              <a:t>/</a:t>
            </a:r>
            <a:r>
              <a:rPr lang="en-US" sz="2800" b="1" dirty="0" err="1" smtClean="0">
                <a:solidFill>
                  <a:srgbClr val="0000FF"/>
                </a:solidFill>
                <a:latin typeface="Cambria" pitchFamily="18" charset="0"/>
              </a:rPr>
              <a:t>DRHgroup</a:t>
            </a:r>
            <a:endParaRPr lang="en-US" sz="2800" b="1" dirty="0" smtClean="0">
              <a:solidFill>
                <a:srgbClr val="0000FF"/>
              </a:solidFill>
              <a:latin typeface="Cambria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Cambria" pitchFamily="18" charset="0"/>
            </a:endParaRPr>
          </a:p>
        </p:txBody>
      </p:sp>
      <p:pic>
        <p:nvPicPr>
          <p:cNvPr id="6" name="Picture 5" descr="Screen Shot 2016-07-13 at 6.27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564904"/>
            <a:ext cx="1818952" cy="2893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720870"/>
            <a:ext cx="12192000" cy="5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pc="1000" dirty="0" smtClean="0">
                <a:latin typeface="Trebuchet MS"/>
                <a:cs typeface="Trebuchet MS"/>
              </a:rPr>
              <a:t>QUESTIONS AND ANSWERS</a:t>
            </a:r>
            <a:endParaRPr lang="en-US" spc="1000" dirty="0">
              <a:latin typeface="Trebuchet MS"/>
              <a:cs typeface="Trebuchet MS"/>
            </a:endParaRPr>
          </a:p>
        </p:txBody>
      </p:sp>
      <p:pic>
        <p:nvPicPr>
          <p:cNvPr id="3" name="Picture 2" descr="QUESTIO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276962"/>
            <a:ext cx="895265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500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55078"/>
            <a:ext cx="10058400" cy="1441390"/>
          </a:xfrm>
          <a:prstGeom prst="rect">
            <a:avLst/>
          </a:prstGeom>
        </p:spPr>
      </p:pic>
      <p:sp>
        <p:nvSpPr>
          <p:cNvPr id="4" name="Shape 476"/>
          <p:cNvSpPr/>
          <p:nvPr/>
        </p:nvSpPr>
        <p:spPr>
          <a:xfrm>
            <a:off x="0" y="1883092"/>
            <a:ext cx="12192000" cy="1167768"/>
          </a:xfrm>
          <a:prstGeom prst="rect">
            <a:avLst/>
          </a:prstGeom>
          <a:solidFill>
            <a:srgbClr val="664692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6" name="Shape 477"/>
          <p:cNvSpPr/>
          <p:nvPr/>
        </p:nvSpPr>
        <p:spPr>
          <a:xfrm>
            <a:off x="1758559" y="1867577"/>
            <a:ext cx="8674881" cy="1215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/>
            <a:r>
              <a:rPr lang="en-US" sz="270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“The Five Types of Employees: How Agile Leadership Styles Can Optimize Results”</a:t>
            </a:r>
            <a:endParaRPr sz="27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en-US" sz="19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 Sherene McHenry</a:t>
            </a:r>
            <a:endParaRPr sz="1900" b="1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478"/>
          <p:cNvSpPr/>
          <p:nvPr/>
        </p:nvSpPr>
        <p:spPr>
          <a:xfrm>
            <a:off x="4943872" y="3356992"/>
            <a:ext cx="484844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4400" b="1" i="1" dirty="0">
                <a:solidFill>
                  <a:srgbClr val="7030A0"/>
                </a:solidFill>
              </a:rPr>
              <a:t>SAVE THE DATE!</a:t>
            </a:r>
          </a:p>
        </p:txBody>
      </p:sp>
      <p:sp>
        <p:nvSpPr>
          <p:cNvPr id="8" name="Shape 479"/>
          <p:cNvSpPr/>
          <p:nvPr/>
        </p:nvSpPr>
        <p:spPr>
          <a:xfrm>
            <a:off x="4434705" y="4278928"/>
            <a:ext cx="5223608" cy="1846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/>
            <a:r>
              <a:rPr lang="en-US" sz="2400" b="1" dirty="0" smtClean="0">
                <a:latin typeface="Calibri"/>
                <a:ea typeface="Calibri"/>
                <a:cs typeface="Calibri"/>
                <a:sym typeface="Calibri"/>
              </a:rPr>
              <a:t>Thursday, January 26, 2017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1200"/>
              </a:spcBef>
            </a:pPr>
            <a:r>
              <a:rPr sz="2000" b="1" dirty="0">
                <a:latin typeface="Calibri"/>
                <a:ea typeface="Calibri"/>
                <a:cs typeface="Calibri"/>
                <a:sym typeface="Calibri"/>
              </a:rPr>
              <a:t>12:00 - 1:00 pm CST</a:t>
            </a:r>
          </a:p>
          <a:p>
            <a:pPr lvl="0"/>
            <a:r>
              <a:rPr sz="2000" b="1" dirty="0">
                <a:latin typeface="Calibri"/>
                <a:ea typeface="Calibri"/>
                <a:cs typeface="Calibri"/>
                <a:sym typeface="Calibri"/>
              </a:rPr>
              <a:t>Registration is </a:t>
            </a:r>
            <a:r>
              <a:rPr sz="2000" b="1" dirty="0" smtClean="0">
                <a:latin typeface="Calibri"/>
                <a:ea typeface="Calibri"/>
                <a:cs typeface="Calibri"/>
                <a:sym typeface="Calibri"/>
              </a:rPr>
              <a:t>Complimentary</a:t>
            </a:r>
            <a:endParaRPr lang="en-US" sz="20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2000" b="1" dirty="0" smtClean="0">
                <a:latin typeface="Calibri"/>
                <a:ea typeface="Calibri"/>
                <a:cs typeface="Calibri"/>
                <a:sym typeface="Calibri"/>
              </a:rPr>
              <a:t>www.womeninstorebrands.com/events</a:t>
            </a:r>
          </a:p>
          <a:p>
            <a:pPr lvl="0" algn="ctr"/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age2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569" y="4114801"/>
            <a:ext cx="1780114" cy="16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80" y="3356992"/>
            <a:ext cx="2405396" cy="284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58870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255078"/>
            <a:ext cx="10058400" cy="1441390"/>
          </a:xfrm>
          <a:prstGeom prst="rect">
            <a:avLst/>
          </a:prstGeom>
        </p:spPr>
      </p:pic>
      <p:sp>
        <p:nvSpPr>
          <p:cNvPr id="4" name="Shape 476"/>
          <p:cNvSpPr/>
          <p:nvPr/>
        </p:nvSpPr>
        <p:spPr>
          <a:xfrm>
            <a:off x="0" y="1883092"/>
            <a:ext cx="12192000" cy="249764"/>
          </a:xfrm>
          <a:prstGeom prst="rect">
            <a:avLst/>
          </a:prstGeom>
          <a:solidFill>
            <a:srgbClr val="664692"/>
          </a:solidFill>
          <a:ln>
            <a:solidFill>
              <a:srgbClr val="4A7EBB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18" name="Shape 479"/>
          <p:cNvSpPr/>
          <p:nvPr/>
        </p:nvSpPr>
        <p:spPr>
          <a:xfrm>
            <a:off x="6406814" y="4255082"/>
            <a:ext cx="4779034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Exclusive Webinar Series for Partner Companies &amp; Members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 Session Series Starting in February 2017</a:t>
            </a:r>
          </a:p>
        </p:txBody>
      </p:sp>
      <p:pic>
        <p:nvPicPr>
          <p:cNvPr id="2050" name="Picture 2" descr="Image result for Strengthsfind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2" y="2733598"/>
            <a:ext cx="6221908" cy="309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78"/>
          <p:cNvSpPr/>
          <p:nvPr/>
        </p:nvSpPr>
        <p:spPr>
          <a:xfrm>
            <a:off x="6744072" y="2348879"/>
            <a:ext cx="4848442" cy="76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45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lang="en-US" sz="4400" b="1" i="1" dirty="0" smtClean="0">
                <a:solidFill>
                  <a:srgbClr val="A400A4"/>
                </a:solidFill>
              </a:rPr>
              <a:t>NEW in 2017!</a:t>
            </a:r>
            <a:endParaRPr sz="4400" b="1" i="1" dirty="0">
              <a:solidFill>
                <a:srgbClr val="A400A4"/>
              </a:solidFill>
            </a:endParaRPr>
          </a:p>
        </p:txBody>
      </p:sp>
      <p:sp>
        <p:nvSpPr>
          <p:cNvPr id="11" name="Shape 479"/>
          <p:cNvSpPr/>
          <p:nvPr/>
        </p:nvSpPr>
        <p:spPr>
          <a:xfrm>
            <a:off x="6406814" y="3118315"/>
            <a:ext cx="5522957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anchor="ctr">
            <a:spAutoFit/>
          </a:bodyPr>
          <a:lstStyle/>
          <a:p>
            <a:pPr lvl="0" algn="ctr"/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Discover how to Leverage your Strengths for Career Success</a:t>
            </a:r>
          </a:p>
        </p:txBody>
      </p:sp>
    </p:spTree>
    <p:extLst>
      <p:ext uri="{BB962C8B-B14F-4D97-AF65-F5344CB8AC3E}">
        <p14:creationId xmlns:p14="http://schemas.microsoft.com/office/powerpoint/2010/main" val="357318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96" y="307767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Career &amp; Leadership Development Planning Tools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Resource Training Library has 30+ Core Practice Lessons on Professional/Leadership Development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Monthly Group Discussion &amp; Networking for shared learnings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Self-Managed Mentoring Program to assist in developing a successful in-house mentoring program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76"/>
          <p:cNvSpPr/>
          <p:nvPr/>
        </p:nvSpPr>
        <p:spPr>
          <a:xfrm>
            <a:off x="0" y="1883092"/>
            <a:ext cx="12192000" cy="249764"/>
          </a:xfrm>
          <a:prstGeom prst="rect">
            <a:avLst/>
          </a:prstGeom>
          <a:solidFill>
            <a:srgbClr val="A400A4"/>
          </a:solidFill>
          <a:ln>
            <a:solidFill>
              <a:srgbClr val="A400A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3033265" y="592199"/>
            <a:ext cx="30963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Vladimir Script" panose="03050402040407070305" pitchFamily="66" charset="0"/>
              </a:rPr>
              <a:t>Presents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Vladimir Script" panose="03050402040407070305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64" y="2492895"/>
            <a:ext cx="11449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SzPct val="100000"/>
            </a:pPr>
            <a:r>
              <a:rPr lang="en-US" sz="3200" b="1" dirty="0" smtClean="0">
                <a:solidFill>
                  <a:srgbClr val="A400A4"/>
                </a:solidFill>
                <a:latin typeface="Calibri"/>
                <a:ea typeface="Calibri"/>
                <a:cs typeface="Calibri"/>
                <a:sym typeface="Calibri"/>
              </a:rPr>
              <a:t>Online Professional Development Tools &amp; Mentoring  </a:t>
            </a:r>
            <a:endParaRPr lang="en-US" sz="3200" b="1" dirty="0">
              <a:solidFill>
                <a:srgbClr val="A400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9476" y="5820072"/>
            <a:ext cx="8856984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Close the Experience Gap with WISE and </a:t>
            </a:r>
            <a:r>
              <a:rPr lang="en-US" sz="2400" dirty="0" err="1" smtClean="0">
                <a:solidFill>
                  <a:schemeClr val="bg1"/>
                </a:solidFill>
              </a:rPr>
              <a:t>InPower</a:t>
            </a:r>
            <a:r>
              <a:rPr lang="en-US" sz="2400" dirty="0" smtClean="0">
                <a:solidFill>
                  <a:schemeClr val="bg1"/>
                </a:solidFill>
              </a:rPr>
              <a:t> Coaching!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32" y="257920"/>
            <a:ext cx="2213279" cy="14379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79" y="257921"/>
            <a:ext cx="4960249" cy="146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41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096000" y="-1588"/>
            <a:ext cx="0" cy="5492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7213" y="811213"/>
            <a:ext cx="8383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Robto"/>
                <a:ea typeface="ヒラギノ角ゴ Pro W3" charset="0"/>
                <a:cs typeface="Robto"/>
              </a:rPr>
              <a:t>Thank You to Our Partners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  <a:cs typeface="ヒラギノ角ゴ Pro W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774700"/>
            <a:ext cx="457200" cy="28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" y="1406525"/>
            <a:ext cx="1862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Premier Partners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" y="3778250"/>
            <a:ext cx="1978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Platinum Partners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1811338" y="3919538"/>
            <a:ext cx="8966200" cy="238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811338" y="1549400"/>
            <a:ext cx="8966200" cy="238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" y="2754313"/>
            <a:ext cx="1871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Diamond Partners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811338" y="2895600"/>
            <a:ext cx="8966200" cy="238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2" y="4870450"/>
            <a:ext cx="1871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Gold Partners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811338" y="5011738"/>
            <a:ext cx="8966200" cy="238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8" name="Picture 3" descr="Daymon 20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7" y="3234922"/>
            <a:ext cx="122872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5" descr="Topco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3216718"/>
            <a:ext cx="11493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6" descr="StrategiaDesignLoo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3197616"/>
            <a:ext cx="2109788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7" descr="trilliant_logo_4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644650"/>
            <a:ext cx="22955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9" descr="Seneca Foods Vertical_Colo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6" y="3110355"/>
            <a:ext cx="1404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5" descr="Simmons HiRes PetFood 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4298949"/>
            <a:ext cx="130492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4" name="Picture 17" descr="SugarFoodCorp_1611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495" y="4225651"/>
            <a:ext cx="13811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18" descr="S4RB_Logo_161107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363" y="5802313"/>
            <a:ext cx="8667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19" descr="TreeHouse Logo Stacked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95" y="3040454"/>
            <a:ext cx="11398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7" name="Picture 20" descr="CHGuenther_1611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78" y="4289425"/>
            <a:ext cx="146789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8" name="Picture 21" descr="Lassonde Pappas 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6" y="3197616"/>
            <a:ext cx="13446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9" name="Picture 22" descr="LOF%20Standard%20Logo_161107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4251325"/>
            <a:ext cx="13843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0" name="Picture 24" descr="McCain_Logo_161107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7" y="4201223"/>
            <a:ext cx="10604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1" name="Picture 26" descr="Arylessence_White_Blue Box hi re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224463"/>
            <a:ext cx="10810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2" name="Picture 28" descr="CHEP_LogoTreatment_2015_0507(_161107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5219700"/>
            <a:ext cx="876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3" name="Picture 30" descr="FederatedLogo_161107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5214938"/>
            <a:ext cx="1192212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4" name="Picture 32" descr="MZB_Logo_161107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0" y="5181600"/>
            <a:ext cx="1071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33" descr="MBD_Logo_161107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764213"/>
            <a:ext cx="8048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34" descr="Shearers_Logo_161107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5630863"/>
            <a:ext cx="11906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35" descr="IAP logo_161107.pn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5199063"/>
            <a:ext cx="16414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6" descr="New - Mizkan_Logo_Tagline_Color_161107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5791200"/>
            <a:ext cx="14620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9" name="Picture 37" descr="Belmark_Logo_161107.p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5068888"/>
            <a:ext cx="13001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88" y="4274946"/>
            <a:ext cx="1728762" cy="4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29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0" y="-101600"/>
            <a:ext cx="12192000" cy="6959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2C94C"/>
                </a:solidFill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-1588"/>
            <a:ext cx="0" cy="54927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7213" y="811213"/>
            <a:ext cx="83835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Robto"/>
                <a:ea typeface="ヒラギノ角ゴ Pro W3" charset="0"/>
                <a:cs typeface="Robto"/>
              </a:rPr>
              <a:t>Thank You to Our Partners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Dense" panose="02000000000000000000" pitchFamily="50" charset="0"/>
              <a:ea typeface="Roboto" panose="02000000000000000000" pitchFamily="2" charset="0"/>
              <a:cs typeface="ヒラギノ角ゴ Pro W3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774700"/>
            <a:ext cx="457200" cy="28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1406525"/>
            <a:ext cx="18621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Silver Partners</a:t>
            </a:r>
          </a:p>
        </p:txBody>
      </p:sp>
      <p:cxnSp>
        <p:nvCxnSpPr>
          <p:cNvPr id="84" name="Straight Connector 83"/>
          <p:cNvCxnSpPr/>
          <p:nvPr/>
        </p:nvCxnSpPr>
        <p:spPr>
          <a:xfrm flipV="1">
            <a:off x="1811338" y="1549400"/>
            <a:ext cx="8966200" cy="238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0" y="3243263"/>
            <a:ext cx="18716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Bronze Partners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811338" y="3384550"/>
            <a:ext cx="8966200" cy="2381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0" y="5054600"/>
            <a:ext cx="188436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bg1">
                    <a:lumMod val="65000"/>
                  </a:schemeClr>
                </a:solidFill>
                <a:latin typeface="Trebuchet MS"/>
                <a:ea typeface="ヒラギノ角ゴ Pro W3" charset="0"/>
                <a:cs typeface="Trebuchet MS"/>
              </a:rPr>
              <a:t>Industry Partners</a:t>
            </a:r>
          </a:p>
        </p:txBody>
      </p:sp>
      <p:cxnSp>
        <p:nvCxnSpPr>
          <p:cNvPr id="109" name="Straight Connector 108"/>
          <p:cNvCxnSpPr/>
          <p:nvPr/>
        </p:nvCxnSpPr>
        <p:spPr>
          <a:xfrm flipV="1">
            <a:off x="1824038" y="5195888"/>
            <a:ext cx="8966200" cy="2381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91" name="Picture 40" descr="MMI_logo_forweb_187x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468563"/>
            <a:ext cx="7794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2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76425"/>
            <a:ext cx="9080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67" descr="DiversityInc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5656263"/>
            <a:ext cx="1050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158750" y="6480175"/>
            <a:ext cx="6283325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Roboto" charset="0"/>
                <a:ea typeface="ヒラギノ角ゴ Pro W3" charset="0"/>
                <a:cs typeface="Roboto" charset="0"/>
              </a:rPr>
              <a:t>WISE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Roboto" charset="0"/>
                <a:ea typeface="ヒラギノ角ゴ Pro W3" charset="0"/>
                <a:cs typeface="Roboto" charset="0"/>
              </a:rPr>
              <a:t> WOMEN IMPACTING STOREBRAND EXCELLENCE</a:t>
            </a:r>
          </a:p>
        </p:txBody>
      </p:sp>
      <p:pic>
        <p:nvPicPr>
          <p:cNvPr id="24595" name="Picture 1" descr="AlgoodFoodCompany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784600"/>
            <a:ext cx="1136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6" name="Picture 2" descr="Progressive Sales and Marketin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388" y="4318000"/>
            <a:ext cx="94456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7" name="Picture 4" descr="Schreiber_6C_RGB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679700"/>
            <a:ext cx="10191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8" name="Picture 8" descr="BrandStrategyIncGreenMed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7700"/>
            <a:ext cx="12827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9" name="Picture 13" descr="TRINIDAD LOGO NEW grad 5.6.1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2538413"/>
            <a:ext cx="939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16" descr="merisant 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800" y="1981200"/>
            <a:ext cx="14287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1" name="Picture 25" descr="HORMEL FOODS hi re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850" y="3762375"/>
            <a:ext cx="10223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2" name="Picture 27" descr="MP Corp Logo 50%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4370388"/>
            <a:ext cx="10287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3" name="Picture 29" descr="peak_ifpc-lakes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975" y="4387850"/>
            <a:ext cx="738188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4" name="Picture 31" descr="PR_Stack_Print.t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47950"/>
            <a:ext cx="990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5" name="Picture 80" descr="PRESTO Company LOGOS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671763"/>
            <a:ext cx="11049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81" descr="Roehl Log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572000"/>
            <a:ext cx="8128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82" descr="MB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978025"/>
            <a:ext cx="10414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8" name="Picture 84" descr="Marketing Concept Group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1865313"/>
            <a:ext cx="9080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85" descr="Camerican_logo_RGB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3657600"/>
            <a:ext cx="9096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86" descr="Flagship Logistics - stacked 500x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3571875"/>
            <a:ext cx="927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87" descr="SamsClub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4343400"/>
            <a:ext cx="7048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88" descr="Vi-Jon Logo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4481513"/>
            <a:ext cx="965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3" name="Picture 89" descr="Giant Eagle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1960563"/>
            <a:ext cx="838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4" name="Picture 90" descr="JPG Logo Corporate.pd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4457700"/>
            <a:ext cx="7842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5" name="Picture 91" descr="Ardent Mills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3802063"/>
            <a:ext cx="15255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6" name="Picture 92" descr="Cott_2603_R (2).jp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3757613"/>
            <a:ext cx="7858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7" name="Picture 93" descr="FQ Logo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3835400"/>
            <a:ext cx="11493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8" name="Picture 94" descr="Ventura Foods logo.jp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0" y="2836863"/>
            <a:ext cx="1522413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9" name="Picture 6143" descr="Gehls_Corp_Logo_Stroke_High Res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981200"/>
            <a:ext cx="9334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0" name="Picture 6144" descr="BrandChefsLogo.eps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4387850"/>
            <a:ext cx="6715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1" name="Picture 6148" descr="StoreBrands Logo.eps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5683250"/>
            <a:ext cx="12382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2" name="Picture 6149" descr="WisnerMarketing-Logo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100" y="5680075"/>
            <a:ext cx="15176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3" name="Picture 6151" descr="Hunter Logo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5602288"/>
            <a:ext cx="952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24" name="Picture 6153" descr="InPowerLogo_161107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5634038"/>
            <a:ext cx="1187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865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body" idx="1"/>
          </p:nvPr>
        </p:nvSpPr>
        <p:spPr>
          <a:xfrm>
            <a:off x="1487488" y="1772816"/>
            <a:ext cx="7250112" cy="50089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0" indent="0">
              <a:spcBef>
                <a:spcPts val="400"/>
              </a:spcBef>
              <a:buSzTx/>
              <a:buNone/>
              <a:defRPr sz="1800"/>
            </a:pPr>
            <a:r>
              <a:rPr sz="2200" b="1" i="1" dirty="0">
                <a:solidFill>
                  <a:srgbClr val="7F7F7F"/>
                </a:solidFill>
              </a:rPr>
              <a:t>Our Webinar Agenda</a:t>
            </a:r>
          </a:p>
          <a:p>
            <a:pPr marL="264582" lvl="0" indent="-264582">
              <a:spcBef>
                <a:spcPts val="400"/>
              </a:spcBef>
              <a:defRPr sz="1800"/>
            </a:pPr>
            <a:r>
              <a:rPr lang="en-US" sz="2200" dirty="0" smtClean="0">
                <a:solidFill>
                  <a:srgbClr val="7F7F7F"/>
                </a:solidFill>
              </a:rPr>
              <a:t>Welcome </a:t>
            </a:r>
          </a:p>
          <a:p>
            <a:pPr marL="264582" lvl="0" indent="-264582">
              <a:spcBef>
                <a:spcPts val="400"/>
              </a:spcBef>
              <a:defRPr sz="1800"/>
            </a:pPr>
            <a:r>
              <a:rPr lang="en-US" sz="2200" dirty="0" smtClean="0">
                <a:solidFill>
                  <a:srgbClr val="7F7F7F"/>
                </a:solidFill>
              </a:rPr>
              <a:t>Housekeeping</a:t>
            </a:r>
          </a:p>
          <a:p>
            <a:pPr marL="264582" lvl="0" indent="-264582">
              <a:spcBef>
                <a:spcPts val="400"/>
              </a:spcBef>
              <a:defRPr sz="1800"/>
            </a:pPr>
            <a:r>
              <a:rPr sz="2200" dirty="0" smtClean="0">
                <a:solidFill>
                  <a:srgbClr val="7F7F7F"/>
                </a:solidFill>
              </a:rPr>
              <a:t>Introduction</a:t>
            </a:r>
            <a:r>
              <a:rPr lang="en-US" sz="2200" dirty="0" smtClean="0">
                <a:solidFill>
                  <a:srgbClr val="7F7F7F"/>
                </a:solidFill>
              </a:rPr>
              <a:t>s</a:t>
            </a:r>
            <a:endParaRPr sz="2200" dirty="0">
              <a:solidFill>
                <a:srgbClr val="7F7F7F"/>
              </a:solidFill>
            </a:endParaRPr>
          </a:p>
          <a:p>
            <a:pPr marL="264582" lvl="0" indent="-264582">
              <a:spcBef>
                <a:spcPts val="400"/>
              </a:spcBef>
              <a:defRPr sz="1800"/>
            </a:pPr>
            <a:r>
              <a:rPr lang="en-US" sz="2200" dirty="0" smtClean="0">
                <a:solidFill>
                  <a:srgbClr val="7F7F7F"/>
                </a:solidFill>
              </a:rPr>
              <a:t>Presentation of 5 ½ Secrets to Resilience</a:t>
            </a:r>
            <a:endParaRPr sz="1800" dirty="0">
              <a:solidFill>
                <a:srgbClr val="7F7F7F"/>
              </a:solidFill>
            </a:endParaRPr>
          </a:p>
          <a:p>
            <a:pPr marL="264582" lvl="0" indent="-264582">
              <a:spcBef>
                <a:spcPts val="400"/>
              </a:spcBef>
              <a:defRPr sz="1800"/>
            </a:pPr>
            <a:r>
              <a:rPr sz="2200" dirty="0" smtClean="0">
                <a:solidFill>
                  <a:srgbClr val="7F7F7F"/>
                </a:solidFill>
              </a:rPr>
              <a:t>Upcoming </a:t>
            </a:r>
            <a:r>
              <a:rPr sz="2200" dirty="0">
                <a:solidFill>
                  <a:srgbClr val="7F7F7F"/>
                </a:solidFill>
              </a:rPr>
              <a:t>WISE </a:t>
            </a:r>
            <a:r>
              <a:rPr sz="2200" dirty="0" smtClean="0">
                <a:solidFill>
                  <a:srgbClr val="7F7F7F"/>
                </a:solidFill>
              </a:rPr>
              <a:t>events</a:t>
            </a:r>
            <a:r>
              <a:rPr lang="en-US" sz="2200" dirty="0">
                <a:solidFill>
                  <a:srgbClr val="7F7F7F"/>
                </a:solidFill>
              </a:rPr>
              <a:t> </a:t>
            </a:r>
            <a:r>
              <a:rPr lang="en-US" sz="2200" dirty="0" smtClean="0">
                <a:solidFill>
                  <a:srgbClr val="7F7F7F"/>
                </a:solidFill>
              </a:rPr>
              <a:t>&amp; news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20870"/>
            <a:ext cx="12192000" cy="574531"/>
          </a:xfrm>
        </p:spPr>
        <p:txBody>
          <a:bodyPr/>
          <a:lstStyle/>
          <a:p>
            <a:pPr algn="ctr"/>
            <a:r>
              <a:rPr lang="en-US" spc="4450" dirty="0" smtClean="0">
                <a:latin typeface="Trebuchet MS"/>
                <a:cs typeface="Trebuchet MS"/>
              </a:rPr>
              <a:t> AGENDA</a:t>
            </a:r>
            <a:endParaRPr lang="en-US" spc="4450" dirty="0">
              <a:latin typeface="Trebuchet MS"/>
              <a:cs typeface="Trebuchet MS"/>
            </a:endParaRPr>
          </a:p>
        </p:txBody>
      </p:sp>
      <p:pic>
        <p:nvPicPr>
          <p:cNvPr id="4" name="Picture 3" descr="Pencil cop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97"/>
          <a:stretch/>
        </p:blipFill>
        <p:spPr>
          <a:xfrm>
            <a:off x="7721600" y="1295400"/>
            <a:ext cx="4470400" cy="272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759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433604"/>
            <a:ext cx="12192000" cy="5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pc="4200" dirty="0" smtClean="0">
                <a:latin typeface="Trebuchet MS"/>
                <a:cs typeface="Trebuchet MS"/>
              </a:rPr>
              <a:t>VOLUNTEER</a:t>
            </a:r>
            <a:endParaRPr lang="en-US" spc="4200" dirty="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6080" y="2564904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Enhance your professional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Become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 “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insider”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challenged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an agent of “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change”</a:t>
            </a:r>
          </a:p>
          <a:p>
            <a:pPr marL="285750" lvl="0" indent="-285750"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Network 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with industry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leaders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0260" y="4869160"/>
            <a:ext cx="584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Getting involved is easy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!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Be WISE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!  Contact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Peggy Davies </a:t>
            </a:r>
            <a:endParaRPr lang="en-US" dirty="0" smtClean="0">
              <a:solidFill>
                <a:schemeClr val="bg1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/>
            <a:r>
              <a:rPr lang="en-US" dirty="0">
                <a:latin typeface="Calibri"/>
                <a:ea typeface="Calibri"/>
                <a:cs typeface="Calibri"/>
                <a:sym typeface="Calibri"/>
                <a:hlinkClick r:id="rId2"/>
              </a:rPr>
              <a:t>peggyd@womeninstorebrands.com</a:t>
            </a:r>
          </a:p>
          <a:p>
            <a:pPr lvl="0" algn="ctr"/>
            <a:r>
              <a:rPr lang="en-US" dirty="0" smtClean="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US" dirty="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-8868" y="1054160"/>
            <a:ext cx="12192000" cy="5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400" i="1" dirty="0" smtClean="0">
                <a:solidFill>
                  <a:srgbClr val="9E129C"/>
                </a:solidFill>
                <a:latin typeface="Trebuchet MS"/>
                <a:cs typeface="Trebuchet MS"/>
              </a:rPr>
              <a:t>Want to do more with WISE?</a:t>
            </a:r>
            <a:endParaRPr lang="en-US" sz="3400" i="1" dirty="0">
              <a:solidFill>
                <a:srgbClr val="9E129C"/>
              </a:solidFill>
              <a:latin typeface="Trebuchet MS"/>
              <a:cs typeface="Trebuchet MS"/>
            </a:endParaRPr>
          </a:p>
        </p:txBody>
      </p:sp>
      <p:pic>
        <p:nvPicPr>
          <p:cNvPr id="2050" name="Picture 2" descr="http://blog.frontiergap.com/storage/203154633162619358_GPjooE9w_c.jpg?__SQUARESPACE_CACHEVERSION=1357297744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353826"/>
            <a:ext cx="5276850" cy="3952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Shape 476"/>
          <p:cNvSpPr/>
          <p:nvPr/>
        </p:nvSpPr>
        <p:spPr>
          <a:xfrm>
            <a:off x="0" y="1883092"/>
            <a:ext cx="12192000" cy="249764"/>
          </a:xfrm>
          <a:prstGeom prst="rect">
            <a:avLst/>
          </a:prstGeom>
          <a:solidFill>
            <a:srgbClr val="A400A4"/>
          </a:solidFill>
          <a:ln>
            <a:solidFill>
              <a:srgbClr val="A400A4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lvl="0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67636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80"/>
          <p:cNvSpPr/>
          <p:nvPr/>
        </p:nvSpPr>
        <p:spPr>
          <a:xfrm rot="20999341">
            <a:off x="4087148" y="1032291"/>
            <a:ext cx="7735664" cy="707882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2600">
                <a:solidFill>
                  <a:srgbClr val="FF2600"/>
                </a:solidFill>
                <a:latin typeface="Noteworthy Bold"/>
                <a:ea typeface="Noteworthy Bold"/>
                <a:cs typeface="Noteworthy Bold"/>
                <a:sym typeface="Noteworthy Bold"/>
              </a:defRPr>
            </a:lvl1pPr>
          </a:lstStyle>
          <a:p>
            <a:pPr lvl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en-US" sz="4000" b="1" i="1" dirty="0" smtClean="0">
              <a:solidFill>
                <a:srgbClr val="9E129C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200" y="5792219"/>
            <a:ext cx="87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Gain access to Articles | Websites | Books | Videos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 increase knowledge &amp; understanding of industry topics.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720870"/>
            <a:ext cx="12192000" cy="5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pc="1000" dirty="0" smtClean="0">
                <a:latin typeface="Trebuchet MS"/>
                <a:cs typeface="Trebuchet MS"/>
              </a:rPr>
              <a:t>NOW AVAILABLE!</a:t>
            </a:r>
            <a:endParaRPr lang="en-US" spc="1000" dirty="0">
              <a:latin typeface="Trebuchet MS"/>
              <a:cs typeface="Trebuchet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469" y="1386232"/>
            <a:ext cx="9593062" cy="426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33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19635" y="-14572"/>
            <a:ext cx="111834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chemeClr val="tx2"/>
                </a:solidFill>
              </a:rPr>
              <a:t>Connect </a:t>
            </a:r>
            <a:r>
              <a:rPr lang="en-US" sz="4800" dirty="0" smtClean="0">
                <a:solidFill>
                  <a:schemeClr val="tx2"/>
                </a:solidFill>
              </a:rPr>
              <a:t>with</a:t>
            </a:r>
            <a:endParaRPr lang="en-US" sz="4800" dirty="0">
              <a:solidFill>
                <a:schemeClr val="tx2"/>
              </a:solidFill>
            </a:endParaRP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2532170" y="5733256"/>
            <a:ext cx="71583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 smtClean="0">
                <a:solidFill>
                  <a:schemeClr val="tx2"/>
                </a:solidFill>
                <a:latin typeface="Calibri" pitchFamily="34" charset="0"/>
              </a:rPr>
              <a:t>www.womeninstorebrands.com</a:t>
            </a:r>
            <a:endParaRPr lang="en-US" altLang="en-US" sz="40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51" y="1117970"/>
            <a:ext cx="3297183" cy="2050153"/>
          </a:xfrm>
          <a:prstGeom prst="rect">
            <a:avLst/>
          </a:prstGeom>
        </p:spPr>
      </p:pic>
      <p:pic>
        <p:nvPicPr>
          <p:cNvPr id="3074" name="Picture 2" descr="https://farm6.staticflickr.com/5179/5407353170_ca0c4b1cd0_o_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41153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sucentralva.org/wp/wp-content/uploads/2014/01/in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42" y="341153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nternational.olemiss.edu/wp-content/uploads/sites/23/2014/01/facebook-logo-transpar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46351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711200" y="1905000"/>
            <a:ext cx="11074400" cy="4239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US" sz="2800" i="1" dirty="0" smtClean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How can we improve our webinars?  </a:t>
            </a:r>
          </a:p>
          <a:p>
            <a:pPr lvl="0" algn="ctr">
              <a:spcBef>
                <a:spcPts val="0"/>
              </a:spcBef>
            </a:pPr>
            <a:r>
              <a:rPr lang="en-US" sz="2800" i="1" dirty="0" smtClean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Suggestions for speakers?</a:t>
            </a:r>
          </a:p>
          <a:p>
            <a:pPr lvl="0" algn="ctr">
              <a:spcBef>
                <a:spcPts val="0"/>
              </a:spcBef>
            </a:pPr>
            <a:r>
              <a:rPr lang="en-US" sz="2800" b="1" i="1" dirty="0" smtClean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Please respond to our brief evaluation of this webinar.</a:t>
            </a:r>
            <a:endParaRPr lang="en-US" sz="2800" b="1" i="1" dirty="0" smtClean="0">
              <a:latin typeface="Trebuchet MS"/>
              <a:ea typeface="Calibri"/>
              <a:cs typeface="Trebuchet MS"/>
              <a:sym typeface="Calibri"/>
            </a:endParaRPr>
          </a:p>
          <a:p>
            <a:pPr lvl="0" algn="ctr">
              <a:spcBef>
                <a:spcPts val="0"/>
              </a:spcBef>
            </a:pPr>
            <a:r>
              <a:rPr lang="en-US" sz="3200" i="1" dirty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Thank </a:t>
            </a:r>
            <a:r>
              <a:rPr lang="en-US" sz="3200" i="1" dirty="0" smtClean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you to Doug </a:t>
            </a:r>
            <a:r>
              <a:rPr lang="en-US" sz="3200" i="1" dirty="0" err="1" smtClean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Hensch</a:t>
            </a:r>
            <a:endParaRPr lang="en-US" sz="3200" i="1" dirty="0" smtClean="0">
              <a:solidFill>
                <a:srgbClr val="8C087B"/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lvl="0" algn="ctr">
              <a:spcBef>
                <a:spcPts val="0"/>
              </a:spcBef>
            </a:pPr>
            <a:r>
              <a:rPr lang="en-US" sz="3200" i="1" dirty="0" smtClean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 and to you for </a:t>
            </a:r>
            <a:r>
              <a:rPr lang="en-US" sz="3200" i="1" dirty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attending</a:t>
            </a:r>
          </a:p>
          <a:p>
            <a:pPr lvl="0" algn="ctr">
              <a:spcBef>
                <a:spcPts val="0"/>
              </a:spcBef>
            </a:pPr>
            <a:r>
              <a:rPr lang="en-US" sz="3200" i="1" dirty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today’s webinar.</a:t>
            </a:r>
          </a:p>
          <a:p>
            <a:pPr lvl="0" algn="ctr">
              <a:spcBef>
                <a:spcPts val="700"/>
              </a:spcBef>
            </a:pPr>
            <a:r>
              <a:rPr i="1" dirty="0">
                <a:latin typeface="Trebuchet MS"/>
                <a:ea typeface="Calibri"/>
                <a:cs typeface="Trebuchet MS"/>
                <a:sym typeface="Calibri"/>
              </a:rPr>
              <a:t/>
            </a:r>
            <a:br>
              <a:rPr i="1" dirty="0">
                <a:latin typeface="Trebuchet MS"/>
                <a:ea typeface="Calibri"/>
                <a:cs typeface="Trebuchet MS"/>
                <a:sym typeface="Calibri"/>
              </a:rPr>
            </a:br>
            <a:r>
              <a:rPr sz="2000" dirty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For additional information about </a:t>
            </a:r>
            <a:r>
              <a:rPr sz="2000" dirty="0">
                <a:solidFill>
                  <a:srgbClr val="8C087B"/>
                </a:solidFill>
                <a:latin typeface="Trebuchet MS"/>
                <a:ea typeface="Calibri"/>
                <a:cs typeface="Trebuchet MS"/>
                <a:sym typeface="Calibri"/>
              </a:rPr>
              <a:t>WISE</a:t>
            </a:r>
            <a:r>
              <a:rPr sz="2000" dirty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 please </a:t>
            </a:r>
            <a:endParaRPr lang="en-US" sz="2000" dirty="0" smtClean="0">
              <a:solidFill>
                <a:srgbClr val="888888"/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lvl="0" algn="ctr">
              <a:spcBef>
                <a:spcPts val="700"/>
              </a:spcBef>
            </a:pPr>
            <a:r>
              <a:rPr sz="2000" dirty="0" smtClean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visit </a:t>
            </a:r>
            <a:r>
              <a:rPr sz="2000" dirty="0">
                <a:latin typeface="Trebuchet MS"/>
                <a:ea typeface="Calibri"/>
                <a:cs typeface="Trebuchet MS"/>
                <a:sym typeface="Calibri"/>
                <a:hlinkClick r:id="rId2"/>
              </a:rPr>
              <a:t>womeninstorebrands.com</a:t>
            </a:r>
            <a:endParaRPr sz="2000" dirty="0">
              <a:solidFill>
                <a:srgbClr val="888888"/>
              </a:solidFill>
              <a:latin typeface="Trebuchet MS"/>
              <a:ea typeface="Calibri"/>
              <a:cs typeface="Trebuchet MS"/>
              <a:sym typeface="Calibri"/>
            </a:endParaRPr>
          </a:p>
          <a:p>
            <a:pPr lvl="0" algn="ctr">
              <a:spcBef>
                <a:spcPts val="700"/>
              </a:spcBef>
            </a:pPr>
            <a:r>
              <a:rPr sz="2000" i="1" dirty="0">
                <a:solidFill>
                  <a:srgbClr val="888888"/>
                </a:solidFill>
                <a:latin typeface="Trebuchet MS"/>
                <a:ea typeface="Calibri"/>
                <a:cs typeface="Trebuchet MS"/>
                <a:sym typeface="Calibri"/>
              </a:rPr>
              <a:t> </a:t>
            </a:r>
          </a:p>
        </p:txBody>
      </p:sp>
      <p:pic>
        <p:nvPicPr>
          <p:cNvPr id="4" name="image17.jpeg" descr="WiseWebinarLogo_121213_RGB_300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1" y="609600"/>
            <a:ext cx="9684679" cy="117898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5353460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5200" y="1951038"/>
            <a:ext cx="7620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Are you broadcasting this webinar?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Take a picture &amp; tweet it or send it to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Jen.linke@fedgroup.com</a:t>
            </a:r>
            <a:endParaRPr lang="en-US" sz="1600" dirty="0" smtClean="0"/>
          </a:p>
          <a:p>
            <a:pPr marL="457200" lvl="1" indent="0" algn="ctr">
              <a:buNone/>
            </a:pPr>
            <a:endParaRPr lang="en-US" sz="2000" b="1" dirty="0" smtClean="0">
              <a:solidFill>
                <a:srgbClr val="7F7F7F"/>
              </a:solidFill>
              <a:latin typeface="Calibri"/>
              <a:cs typeface="Calibri"/>
            </a:endParaRPr>
          </a:p>
          <a:p>
            <a:pPr marL="457200" lvl="1" indent="0" algn="ctr">
              <a:buNone/>
            </a:pPr>
            <a:r>
              <a:rPr lang="en-US" sz="2000" b="1" dirty="0" smtClean="0">
                <a:solidFill>
                  <a:srgbClr val="7F7F7F"/>
                </a:solidFill>
                <a:latin typeface="Calibri"/>
                <a:cs typeface="Calibri"/>
              </a:rPr>
              <a:t>Send a note with a count of how</a:t>
            </a: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7F7F"/>
                </a:solidFill>
                <a:latin typeface="Calibri"/>
                <a:cs typeface="Calibri"/>
              </a:rPr>
              <a:t>many people </a:t>
            </a:r>
            <a:r>
              <a:rPr lang="en-US" sz="2000" b="1" dirty="0">
                <a:solidFill>
                  <a:srgbClr val="7F7F7F"/>
                </a:solidFill>
                <a:latin typeface="Calibri"/>
                <a:cs typeface="Calibri"/>
              </a:rPr>
              <a:t>are in the </a:t>
            </a:r>
            <a:r>
              <a:rPr lang="en-US" sz="2000" b="1" dirty="0" smtClean="0">
                <a:solidFill>
                  <a:srgbClr val="7F7F7F"/>
                </a:solidFill>
                <a:latin typeface="Calibri"/>
                <a:cs typeface="Calibri"/>
              </a:rPr>
              <a:t>room.</a:t>
            </a:r>
          </a:p>
          <a:p>
            <a:pPr marL="457200" lvl="1" indent="0" algn="ctr">
              <a:spcBef>
                <a:spcPts val="0"/>
              </a:spcBef>
              <a:buNone/>
            </a:pPr>
            <a:endParaRPr lang="en-US" sz="2000" b="1" dirty="0">
              <a:solidFill>
                <a:srgbClr val="7F7F7F"/>
              </a:solidFill>
              <a:latin typeface="Calibri"/>
              <a:cs typeface="Calibri"/>
            </a:endParaRPr>
          </a:p>
          <a:p>
            <a:pPr marL="457200" lvl="1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7F7F"/>
                </a:solidFill>
                <a:latin typeface="Calibri"/>
                <a:cs typeface="Calibri"/>
              </a:rPr>
              <a:t>Submit questions throughout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F7F7F"/>
                </a:solidFill>
                <a:latin typeface="Calibri"/>
                <a:cs typeface="Calibri"/>
              </a:rPr>
              <a:t>the event!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720870"/>
            <a:ext cx="12192000" cy="57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pc="2400" dirty="0" smtClean="0"/>
              <a:t>HOUSEKEEPING</a:t>
            </a:r>
            <a:endParaRPr lang="en-US" spc="2400" dirty="0"/>
          </a:p>
        </p:txBody>
      </p:sp>
    </p:spTree>
    <p:extLst>
      <p:ext uri="{BB962C8B-B14F-4D97-AF65-F5344CB8AC3E}">
        <p14:creationId xmlns:p14="http://schemas.microsoft.com/office/powerpoint/2010/main" val="69270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this your first wise webinar?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POLL 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100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5663952" y="2924944"/>
            <a:ext cx="6185571" cy="244827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sz="5400" b="1" dirty="0" smtClean="0">
                <a:solidFill>
                  <a:srgbClr val="A400A4"/>
                </a:solidFill>
              </a:rPr>
              <a:t>5 ½ Secrets to Resilience</a:t>
            </a: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sz="3800" dirty="0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Presented by Doug </a:t>
            </a:r>
            <a:r>
              <a:rPr lang="en-US" sz="3800" dirty="0" err="1" smtClean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Hensch</a:t>
            </a:r>
            <a:endParaRPr lang="en-US" sz="38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endParaRPr lang="en-US" sz="2600" dirty="0" smtClean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0" indent="0" algn="ctr" defTabSz="640079">
              <a:spcBef>
                <a:spcPts val="400"/>
              </a:spcBef>
              <a:buNone/>
              <a:defRPr sz="1800"/>
            </a:pPr>
            <a:r>
              <a:rPr lang="en-US" sz="2400" b="1" dirty="0" smtClean="0">
                <a:solidFill>
                  <a:srgbClr val="A400A4"/>
                </a:solidFill>
                <a:latin typeface="Calibri"/>
                <a:cs typeface="Calibri"/>
                <a:sym typeface="Arial"/>
              </a:rPr>
              <a:t>Wednesday, December 14, 2016</a:t>
            </a:r>
            <a:endParaRPr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52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33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322" name="image17.jpeg" descr="WiseWebinarLogo_121213_RGB_300dp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399" y="337066"/>
            <a:ext cx="7263509" cy="117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844824"/>
            <a:ext cx="3348739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879"/>
    </mc:Choice>
    <mc:Fallback xmlns="">
      <p:transition advTm="787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81200"/>
            <a:ext cx="10363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b="1" dirty="0" smtClean="0">
                <a:latin typeface="Calibri" pitchFamily="34" charset="0"/>
              </a:rPr>
              <a:t>5 ½ Secrets to Resilience</a:t>
            </a:r>
            <a:endParaRPr lang="en-US" sz="5400" b="1" dirty="0">
              <a:latin typeface="Calibri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636000" cy="1524000"/>
          </a:xfrm>
        </p:spPr>
        <p:txBody>
          <a:bodyPr>
            <a:noAutofit/>
          </a:bodyPr>
          <a:lstStyle/>
          <a:p>
            <a:pPr>
              <a:buClr>
                <a:srgbClr val="6FB7D7"/>
              </a:buClr>
            </a:pPr>
            <a:r>
              <a:rPr lang="en-US" sz="3200" i="1" dirty="0" smtClean="0">
                <a:solidFill>
                  <a:srgbClr val="595959"/>
                </a:solidFill>
              </a:rPr>
              <a:t>…</a:t>
            </a:r>
            <a:r>
              <a:rPr lang="en-US" sz="3200" i="1" dirty="0" smtClean="0">
                <a:solidFill>
                  <a:srgbClr val="595959"/>
                </a:solidFill>
                <a:latin typeface="Calibri" pitchFamily="34" charset="0"/>
              </a:rPr>
              <a:t>and other tips to energize your work and personal life</a:t>
            </a:r>
            <a:endParaRPr lang="en-US" sz="3200" dirty="0" smtClean="0">
              <a:solidFill>
                <a:srgbClr val="595959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00" y="5181600"/>
            <a:ext cx="26895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Doug Hensch</a:t>
            </a:r>
          </a:p>
          <a:p>
            <a:r>
              <a:rPr lang="en-US" dirty="0" smtClean="0"/>
              <a:t>The DRH Group</a:t>
            </a:r>
          </a:p>
          <a:p>
            <a:r>
              <a:rPr lang="en-US" dirty="0" err="1" smtClean="0"/>
              <a:t>Doug@DRH-Group.com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3A258-5476-487C-9802-B8B1C17117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43215"/>
      </p:ext>
    </p:extLst>
  </p:cSld>
  <p:clrMapOvr>
    <a:masterClrMapping/>
  </p:clrMapOvr>
  <p:transition spd="slow" advTm="18188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764" y="1268760"/>
            <a:ext cx="6533903" cy="4471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03201" y="6400801"/>
            <a:ext cx="19503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www.DRH-Group.com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CC9F9-4420-4AB3-979D-259787D591F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62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970263938bbec785aabf494a4b6976dfefb68b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9.4|15.6|0.5|0.5|26.1|25.6|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5|56.5|10.1"/>
</p:tagLst>
</file>

<file path=ppt/theme/theme1.xml><?xml version="1.0" encoding="utf-8"?>
<a:theme xmlns:a="http://schemas.openxmlformats.org/drawingml/2006/main" name="WI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PowerPoint Slides</Template>
  <TotalTime>51770</TotalTime>
  <Words>1093</Words>
  <Application>Microsoft Office PowerPoint</Application>
  <PresentationFormat>Custom</PresentationFormat>
  <Paragraphs>273</Paragraphs>
  <Slides>43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WISE_Template</vt:lpstr>
      <vt:lpstr>PowerPoint Presentation</vt:lpstr>
      <vt:lpstr>PowerPoint Presentation</vt:lpstr>
      <vt:lpstr>PowerPoint Presentation</vt:lpstr>
      <vt:lpstr> AGENDA</vt:lpstr>
      <vt:lpstr>PowerPoint Presentation</vt:lpstr>
      <vt:lpstr>Is this your first wise webinar?</vt:lpstr>
      <vt:lpstr>PowerPoint Presentation</vt:lpstr>
      <vt:lpstr>5 ½ Secrets to Resilience</vt:lpstr>
      <vt:lpstr>PowerPoint Presentation</vt:lpstr>
      <vt:lpstr>Flexibility</vt:lpstr>
      <vt:lpstr>PowerPoint Presentation</vt:lpstr>
      <vt:lpstr>PowerPoint Presentation</vt:lpstr>
      <vt:lpstr>What can you do?</vt:lpstr>
      <vt:lpstr>Optimism</vt:lpstr>
      <vt:lpstr>PowerPoint Presentation</vt:lpstr>
      <vt:lpstr>Optimistic Thinkers vs. Pessimistic Thinkers</vt:lpstr>
      <vt:lpstr>What can you do?</vt:lpstr>
      <vt:lpstr>Curiosity</vt:lpstr>
      <vt:lpstr>PowerPoint Presentation</vt:lpstr>
      <vt:lpstr>PowerPoint Presentation</vt:lpstr>
      <vt:lpstr>What can you do?</vt:lpstr>
      <vt:lpstr>Uplifting  (aka Positive Emotions)</vt:lpstr>
      <vt:lpstr>PowerPoint Presentation</vt:lpstr>
      <vt:lpstr>PowerPoint Presentation</vt:lpstr>
      <vt:lpstr>What can you do?</vt:lpstr>
      <vt:lpstr>Support</vt:lpstr>
      <vt:lpstr>PowerPoint Presentation</vt:lpstr>
      <vt:lpstr>High-Quality Connections</vt:lpstr>
      <vt:lpstr>What can you do?</vt:lpstr>
      <vt:lpstr>½ Secret…</vt:lpstr>
      <vt:lpstr>PowerPoint Presentation</vt:lpstr>
      <vt:lpstr>Which skill is most useful to you, right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 Gillin</dc:creator>
  <cp:lastModifiedBy>Jen Linke</cp:lastModifiedBy>
  <cp:revision>384</cp:revision>
  <cp:lastPrinted>2015-08-17T17:15:20Z</cp:lastPrinted>
  <dcterms:created xsi:type="dcterms:W3CDTF">2009-08-11T16:53:13Z</dcterms:created>
  <dcterms:modified xsi:type="dcterms:W3CDTF">2016-12-12T20:34:02Z</dcterms:modified>
</cp:coreProperties>
</file>